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Default Extension="fntdata" ContentType="application/x-fontdata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62" r:id="rId4"/>
    <p:sldId id="263" r:id="rId5"/>
    <p:sldId id="264" r:id="rId6"/>
    <p:sldId id="265" r:id="rId7"/>
    <p:sldId id="266" r:id="rId8"/>
    <p:sldId id="267" r:id="rId9"/>
    <p:sldId id="269" r:id="rId10"/>
    <p:sldId id="270" r:id="rId11"/>
    <p:sldId id="272" r:id="rId12"/>
    <p:sldId id="271" r:id="rId13"/>
    <p:sldId id="268" r:id="rId14"/>
    <p:sldId id="273" r:id="rId15"/>
    <p:sldId id="261" r:id="rId16"/>
  </p:sldIdLst>
  <p:sldSz cx="9144000" cy="6858000" type="screen4x3"/>
  <p:notesSz cx="6858000" cy="9144000"/>
  <p:embeddedFontLst>
    <p:embeddedFont>
      <p:font typeface="나눔고딕" charset="-127"/>
      <p:regular r:id="rId17"/>
      <p:bold r:id="rId18"/>
    </p:embeddedFont>
    <p:embeddedFont>
      <p:font typeface="맑은 고딕" pitchFamily="50" charset="-127"/>
      <p:regular r:id="rId19"/>
      <p:bold r:id="rId20"/>
    </p:embeddedFont>
    <p:embeddedFont>
      <p:font typeface="HY신명조" pitchFamily="18" charset="-127"/>
      <p:regular r:id="rId21"/>
    </p:embeddedFont>
  </p:embeddedFontLst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>
        <p:scale>
          <a:sx n="92" d="100"/>
          <a:sy n="92" d="100"/>
        </p:scale>
        <p:origin x="-2148" y="-81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 rot="20027365">
            <a:off x="1939014" y="1967511"/>
            <a:ext cx="6706132" cy="2029068"/>
          </a:xfrm>
        </p:spPr>
        <p:txBody>
          <a:bodyPr>
            <a:normAutofit/>
          </a:bodyPr>
          <a:lstStyle>
            <a:lvl1pPr algn="l">
              <a:defRPr sz="4400" b="1" i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신명조" pitchFamily="18" charset="-127"/>
                <a:ea typeface="HY신명조" pitchFamily="18" charset="-127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35203637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28820145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94928" y="332656"/>
            <a:ext cx="7365504" cy="562074"/>
          </a:xfrm>
        </p:spPr>
        <p:txBody>
          <a:bodyPr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400" b="1" i="0" kern="12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신명조" pitchFamily="18" charset="-127"/>
                <a:ea typeface="HY신명조" pitchFamily="18" charset="-127"/>
                <a:cs typeface="+mj-cs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38429104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572CBF61-CCB3-4AAD-9527-6712B798DF31}" type="datetimeFigureOut">
              <a:rPr lang="ko-KR" altLang="en-US"/>
              <a:pPr>
                <a:defRPr/>
              </a:pPr>
              <a:t>2015-01-09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6A0023CA-2D4A-4D3A-B6DB-56410AB5D43A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57" r:id="rId3"/>
  </p:sldLayoutIdLst>
  <p:txStyles>
    <p:titleStyle>
      <a:lvl1pPr algn="ctr" rtl="0" fontAlgn="base" latinLnBrk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fontAlgn="base" latinLnBrk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 latinLnBrk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 latinLnBrk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 latinLnBrk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 latinLnBrk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13" Type="http://schemas.openxmlformats.org/officeDocument/2006/relationships/image" Target="../media/image20.jpeg"/><Relationship Id="rId3" Type="http://schemas.openxmlformats.org/officeDocument/2006/relationships/image" Target="../media/image10.jpeg"/><Relationship Id="rId7" Type="http://schemas.openxmlformats.org/officeDocument/2006/relationships/image" Target="../media/image14.jpeg"/><Relationship Id="rId12" Type="http://schemas.openxmlformats.org/officeDocument/2006/relationships/image" Target="../media/image19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jpeg"/><Relationship Id="rId11" Type="http://schemas.openxmlformats.org/officeDocument/2006/relationships/image" Target="../media/image18.jpeg"/><Relationship Id="rId5" Type="http://schemas.openxmlformats.org/officeDocument/2006/relationships/image" Target="../media/image12.jpeg"/><Relationship Id="rId15" Type="http://schemas.openxmlformats.org/officeDocument/2006/relationships/image" Target="../media/image22.jpeg"/><Relationship Id="rId10" Type="http://schemas.openxmlformats.org/officeDocument/2006/relationships/image" Target="../media/image17.jpeg"/><Relationship Id="rId4" Type="http://schemas.openxmlformats.org/officeDocument/2006/relationships/image" Target="../media/image11.jpeg"/><Relationship Id="rId9" Type="http://schemas.openxmlformats.org/officeDocument/2006/relationships/image" Target="../media/image16.jpeg"/><Relationship Id="rId14" Type="http://schemas.openxmlformats.org/officeDocument/2006/relationships/image" Target="../media/image21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>
          <a:xfrm>
            <a:off x="3563888" y="1988840"/>
            <a:ext cx="4618955" cy="1944216"/>
          </a:xfrm>
        </p:spPr>
        <p:txBody>
          <a:bodyPr rtlCol="0"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ko-KR" altLang="en-US" sz="8900" dirty="0" smtClean="0">
                <a:latin typeface="나눔고딕" pitchFamily="50" charset="-127"/>
                <a:ea typeface="나눔고딕" pitchFamily="50" charset="-127"/>
              </a:rPr>
              <a:t>이사만루</a:t>
            </a:r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/>
            </a:r>
            <a:br>
              <a:rPr lang="en-US" altLang="ko-KR" dirty="0" smtClean="0">
                <a:latin typeface="나눔고딕" pitchFamily="50" charset="-127"/>
                <a:ea typeface="나눔고딕" pitchFamily="50" charset="-127"/>
              </a:rPr>
            </a:br>
            <a:r>
              <a:rPr lang="en-US" altLang="ko-KR" sz="3600" dirty="0" smtClean="0">
                <a:latin typeface="나눔고딕" pitchFamily="50" charset="-127"/>
                <a:ea typeface="나눔고딕" pitchFamily="50" charset="-127"/>
              </a:rPr>
              <a:t> - </a:t>
            </a:r>
            <a:r>
              <a:rPr lang="ko-KR" altLang="en-US" sz="3600" dirty="0" smtClean="0">
                <a:latin typeface="나눔고딕" pitchFamily="50" charset="-127"/>
                <a:ea typeface="나눔고딕" pitchFamily="50" charset="-127"/>
              </a:rPr>
              <a:t>경기 매칭 웹 사이트</a:t>
            </a:r>
            <a:r>
              <a:rPr lang="en-US" altLang="ko-KR" sz="3200" dirty="0" smtClean="0">
                <a:latin typeface="나눔고딕" pitchFamily="50" charset="-127"/>
                <a:ea typeface="나눔고딕" pitchFamily="50" charset="-127"/>
              </a:rPr>
              <a:t/>
            </a:r>
            <a:br>
              <a:rPr lang="en-US" altLang="ko-KR" sz="3200" dirty="0" smtClean="0">
                <a:latin typeface="나눔고딕" pitchFamily="50" charset="-127"/>
                <a:ea typeface="나눔고딕" pitchFamily="50" charset="-127"/>
              </a:rPr>
            </a:br>
            <a:endParaRPr lang="ko-KR" altLang="en-US" sz="2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995936" y="5598532"/>
            <a:ext cx="45993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ln w="50800"/>
                <a:solidFill>
                  <a:schemeClr val="bg1">
                    <a:shade val="50000"/>
                  </a:schemeClr>
                </a:solidFill>
                <a:latin typeface="돋움" pitchFamily="50" charset="-127"/>
                <a:ea typeface="돋움" pitchFamily="50" charset="-127"/>
                <a:cs typeface="함초롬돋움" pitchFamily="18" charset="-127"/>
              </a:rPr>
              <a:t> </a:t>
            </a:r>
            <a:r>
              <a:rPr kumimoji="0" lang="en-US" altLang="ko-KR" b="1" dirty="0">
                <a:solidFill>
                  <a:prstClr val="white">
                    <a:lumMod val="9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  <a:cs typeface="+mj-cs"/>
              </a:rPr>
              <a:t>2</a:t>
            </a:r>
            <a:r>
              <a:rPr kumimoji="0" lang="ko-KR" altLang="en-US" b="1" dirty="0">
                <a:solidFill>
                  <a:prstClr val="white">
                    <a:lumMod val="9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  <a:cs typeface="+mj-cs"/>
              </a:rPr>
              <a:t>조 </a:t>
            </a:r>
            <a:r>
              <a:rPr kumimoji="0" lang="en-US" altLang="ko-KR" b="1" dirty="0">
                <a:solidFill>
                  <a:prstClr val="white">
                    <a:lumMod val="9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  <a:cs typeface="+mj-cs"/>
              </a:rPr>
              <a:t>: </a:t>
            </a:r>
            <a:r>
              <a:rPr kumimoji="0" lang="ko-KR" altLang="en-US" b="1" dirty="0">
                <a:solidFill>
                  <a:prstClr val="white">
                    <a:lumMod val="9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  <a:cs typeface="+mj-cs"/>
              </a:rPr>
              <a:t>이정현</a:t>
            </a:r>
            <a:r>
              <a:rPr kumimoji="0" lang="en-US" altLang="ko-KR" b="1" dirty="0">
                <a:solidFill>
                  <a:prstClr val="white">
                    <a:lumMod val="9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  <a:cs typeface="+mj-cs"/>
              </a:rPr>
              <a:t>, </a:t>
            </a:r>
            <a:r>
              <a:rPr kumimoji="0" lang="ko-KR" altLang="en-US" b="1" dirty="0">
                <a:solidFill>
                  <a:prstClr val="white">
                    <a:lumMod val="9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  <a:cs typeface="+mj-cs"/>
              </a:rPr>
              <a:t>이수덕</a:t>
            </a:r>
            <a:r>
              <a:rPr kumimoji="0" lang="en-US" altLang="ko-KR" b="1" dirty="0">
                <a:solidFill>
                  <a:prstClr val="white">
                    <a:lumMod val="9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  <a:cs typeface="+mj-cs"/>
              </a:rPr>
              <a:t>, </a:t>
            </a:r>
            <a:r>
              <a:rPr kumimoji="0" lang="ko-KR" altLang="en-US" b="1" dirty="0">
                <a:solidFill>
                  <a:prstClr val="white">
                    <a:lumMod val="9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  <a:cs typeface="+mj-cs"/>
              </a:rPr>
              <a:t>김준수</a:t>
            </a:r>
            <a:r>
              <a:rPr kumimoji="0" lang="en-US" altLang="ko-KR" b="1" dirty="0">
                <a:solidFill>
                  <a:prstClr val="white">
                    <a:lumMod val="9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  <a:cs typeface="+mj-cs"/>
              </a:rPr>
              <a:t>, </a:t>
            </a:r>
            <a:r>
              <a:rPr kumimoji="0" lang="ko-KR" altLang="en-US" b="1" dirty="0">
                <a:solidFill>
                  <a:prstClr val="white">
                    <a:lumMod val="9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  <a:cs typeface="+mj-cs"/>
              </a:rPr>
              <a:t>유현석</a:t>
            </a:r>
            <a:r>
              <a:rPr kumimoji="0" lang="en-US" altLang="ko-KR" b="1" dirty="0">
                <a:solidFill>
                  <a:prstClr val="white">
                    <a:lumMod val="9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  <a:cs typeface="+mj-cs"/>
              </a:rPr>
              <a:t>, </a:t>
            </a:r>
            <a:r>
              <a:rPr kumimoji="0" lang="ko-KR" altLang="en-US" b="1" dirty="0">
                <a:solidFill>
                  <a:prstClr val="white">
                    <a:lumMod val="9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  <a:cs typeface="+mj-cs"/>
              </a:rPr>
              <a:t>김희진</a:t>
            </a:r>
            <a:endParaRPr lang="ko-KR" altLang="en-US" b="1" dirty="0">
              <a:ln w="50800"/>
              <a:solidFill>
                <a:schemeClr val="bg1">
                  <a:shade val="50000"/>
                </a:schemeClr>
              </a:solidFill>
              <a:latin typeface="돋움" pitchFamily="50" charset="-127"/>
              <a:ea typeface="돋움" pitchFamily="50" charset="-127"/>
              <a:cs typeface="함초롬돋움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altLang="en-US" sz="3600" smtClean="0">
                <a:latin typeface="+mj-ea"/>
                <a:ea typeface="+mj-ea"/>
              </a:rPr>
              <a:t>테이블 명세서 </a:t>
            </a:r>
            <a:r>
              <a:rPr lang="en-US" altLang="en-US" sz="3600" dirty="0" smtClean="0">
                <a:latin typeface="+mj-ea"/>
                <a:ea typeface="+mj-ea"/>
              </a:rPr>
              <a:t>3</a:t>
            </a:r>
            <a:endParaRPr lang="ko-KR" altLang="en-US" sz="3600" dirty="0">
              <a:latin typeface="+mj-ea"/>
              <a:ea typeface="+mj-ea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304800" y="1524000"/>
          <a:ext cx="8534399" cy="4953005"/>
        </p:xfrm>
        <a:graphic>
          <a:graphicData uri="http://schemas.openxmlformats.org/drawingml/2006/table">
            <a:tbl>
              <a:tblPr/>
              <a:tblGrid>
                <a:gridCol w="1098780"/>
                <a:gridCol w="581707"/>
                <a:gridCol w="1316921"/>
                <a:gridCol w="1238821"/>
                <a:gridCol w="581707"/>
                <a:gridCol w="775610"/>
                <a:gridCol w="581707"/>
                <a:gridCol w="581707"/>
                <a:gridCol w="797155"/>
                <a:gridCol w="980284"/>
              </a:tblGrid>
              <a:tr h="45528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Table Name</a:t>
                      </a:r>
                    </a:p>
                  </a:txBody>
                  <a:tcPr marL="5773" marR="5773" marT="577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PK</a:t>
                      </a:r>
                    </a:p>
                  </a:txBody>
                  <a:tcPr marL="5773" marR="5773" marT="57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Column</a:t>
                      </a:r>
                    </a:p>
                  </a:txBody>
                  <a:tcPr marL="5773" marR="5773" marT="57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Data Type</a:t>
                      </a:r>
                    </a:p>
                  </a:txBody>
                  <a:tcPr marL="5773" marR="5773" marT="57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Default</a:t>
                      </a:r>
                    </a:p>
                  </a:txBody>
                  <a:tcPr marL="5773" marR="5773" marT="57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NULL</a:t>
                      </a:r>
                    </a:p>
                  </a:txBody>
                  <a:tcPr marL="5773" marR="5773" marT="57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기본키</a:t>
                      </a:r>
                    </a:p>
                  </a:txBody>
                  <a:tcPr marL="5773" marR="5773" marT="57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외래키</a:t>
                      </a:r>
                    </a:p>
                  </a:txBody>
                  <a:tcPr marL="5773" marR="5773" marT="57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외래키 테이블</a:t>
                      </a:r>
                    </a:p>
                  </a:txBody>
                  <a:tcPr marL="5773" marR="5773" marT="57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외래키 컬럼명</a:t>
                      </a:r>
                    </a:p>
                  </a:txBody>
                  <a:tcPr marL="5773" marR="5773" marT="57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3866">
                <a:tc rowSpan="9"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GUDAN</a:t>
                      </a:r>
                    </a:p>
                  </a:txBody>
                  <a:tcPr marL="5773" marR="5773" marT="577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PK</a:t>
                      </a:r>
                    </a:p>
                  </a:txBody>
                  <a:tcPr marL="5773" marR="5773" marT="57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GUNO</a:t>
                      </a:r>
                    </a:p>
                  </a:txBody>
                  <a:tcPr marL="5773" marR="5773" marT="57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NUMBER(30)</a:t>
                      </a:r>
                    </a:p>
                  </a:txBody>
                  <a:tcPr marL="5773" marR="5773" marT="57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773" marR="5773" marT="57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NOT NULL</a:t>
                      </a:r>
                    </a:p>
                  </a:txBody>
                  <a:tcPr marL="5773" marR="5773" marT="57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773" marR="5773" marT="57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773" marR="5773" marT="57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773" marR="5773" marT="57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773" marR="5773" marT="57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386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773" marR="5773" marT="57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GNAME</a:t>
                      </a:r>
                    </a:p>
                  </a:txBody>
                  <a:tcPr marL="5773" marR="5773" marT="57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VARCHAR2(20)</a:t>
                      </a:r>
                    </a:p>
                  </a:txBody>
                  <a:tcPr marL="5773" marR="5773" marT="57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773" marR="5773" marT="57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NOT NULL</a:t>
                      </a:r>
                    </a:p>
                  </a:txBody>
                  <a:tcPr marL="5773" marR="5773" marT="57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773" marR="5773" marT="57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773" marR="5773" marT="57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773" marR="5773" marT="57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773" marR="5773" marT="57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386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773" marR="5773" marT="57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GADDRESS</a:t>
                      </a:r>
                    </a:p>
                  </a:txBody>
                  <a:tcPr marL="5773" marR="5773" marT="57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VARCHAR2(30)</a:t>
                      </a:r>
                    </a:p>
                  </a:txBody>
                  <a:tcPr marL="5773" marR="5773" marT="57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773" marR="5773" marT="57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NOT NULL</a:t>
                      </a:r>
                    </a:p>
                  </a:txBody>
                  <a:tcPr marL="5773" marR="5773" marT="57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773" marR="5773" marT="57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773" marR="5773" marT="57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773" marR="5773" marT="57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773" marR="5773" marT="57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386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773" marR="5773" marT="57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GPAGE</a:t>
                      </a:r>
                    </a:p>
                  </a:txBody>
                  <a:tcPr marL="5773" marR="5773" marT="57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VARCHAR2(200)</a:t>
                      </a:r>
                    </a:p>
                  </a:txBody>
                  <a:tcPr marL="5773" marR="5773" marT="57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773" marR="5773" marT="57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NOT NULL</a:t>
                      </a:r>
                    </a:p>
                  </a:txBody>
                  <a:tcPr marL="5773" marR="5773" marT="57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773" marR="5773" marT="57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773" marR="5773" marT="57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773" marR="5773" marT="57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773" marR="5773" marT="57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386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773" marR="5773" marT="57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GID</a:t>
                      </a:r>
                    </a:p>
                  </a:txBody>
                  <a:tcPr marL="5773" marR="5773" marT="57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VARCHAR2(20)</a:t>
                      </a:r>
                    </a:p>
                  </a:txBody>
                  <a:tcPr marL="5773" marR="5773" marT="57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773" marR="5773" marT="57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NOT NULL</a:t>
                      </a:r>
                    </a:p>
                  </a:txBody>
                  <a:tcPr marL="5773" marR="5773" marT="57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773" marR="5773" marT="57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773" marR="5773" marT="57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773" marR="5773" marT="57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773" marR="5773" marT="57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386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773" marR="5773" marT="57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GPOSTS</a:t>
                      </a:r>
                    </a:p>
                  </a:txBody>
                  <a:tcPr marL="5773" marR="5773" marT="57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VARCHAR2(50)</a:t>
                      </a:r>
                    </a:p>
                  </a:txBody>
                  <a:tcPr marL="5773" marR="5773" marT="57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773" marR="5773" marT="57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NOT NULL</a:t>
                      </a:r>
                    </a:p>
                  </a:txBody>
                  <a:tcPr marL="5773" marR="5773" marT="57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773" marR="5773" marT="57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773" marR="5773" marT="57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773" marR="5773" marT="57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773" marR="5773" marT="57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386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773" marR="5773" marT="57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TOTPOINT</a:t>
                      </a:r>
                    </a:p>
                  </a:txBody>
                  <a:tcPr marL="5773" marR="5773" marT="57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NUMBER(6)</a:t>
                      </a:r>
                    </a:p>
                  </a:txBody>
                  <a:tcPr marL="5773" marR="5773" marT="57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773" marR="5773" marT="57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NOT NULL</a:t>
                      </a:r>
                    </a:p>
                  </a:txBody>
                  <a:tcPr marL="5773" marR="5773" marT="57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773" marR="5773" marT="57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773" marR="5773" marT="57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773" marR="5773" marT="57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773" marR="5773" marT="57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386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773" marR="5773" marT="57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GURATING</a:t>
                      </a:r>
                    </a:p>
                  </a:txBody>
                  <a:tcPr marL="5773" marR="5773" marT="57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VARCHAR2(5)</a:t>
                      </a:r>
                    </a:p>
                  </a:txBody>
                  <a:tcPr marL="5773" marR="5773" marT="57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773" marR="5773" marT="57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NOT NULL</a:t>
                      </a:r>
                    </a:p>
                  </a:txBody>
                  <a:tcPr marL="5773" marR="5773" marT="57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773" marR="5773" marT="57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773" marR="5773" marT="57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773" marR="5773" marT="57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773" marR="5773" marT="57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386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773" marR="5773" marT="57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EMBLEM</a:t>
                      </a:r>
                    </a:p>
                  </a:txBody>
                  <a:tcPr marL="5773" marR="5773" marT="57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VARCHAR2(500)</a:t>
                      </a:r>
                    </a:p>
                  </a:txBody>
                  <a:tcPr marL="5773" marR="5773" marT="57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773" marR="5773" marT="57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NOT NULL</a:t>
                      </a:r>
                    </a:p>
                  </a:txBody>
                  <a:tcPr marL="5773" marR="5773" marT="57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773" marR="5773" marT="57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773" marR="5773" marT="57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773" marR="5773" marT="57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773" marR="5773" marT="57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3866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GUDANIMG</a:t>
                      </a:r>
                    </a:p>
                  </a:txBody>
                  <a:tcPr marL="5773" marR="5773" marT="577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PK</a:t>
                      </a:r>
                    </a:p>
                  </a:txBody>
                  <a:tcPr marL="5773" marR="5773" marT="57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GUINO</a:t>
                      </a:r>
                    </a:p>
                  </a:txBody>
                  <a:tcPr marL="5773" marR="5773" marT="57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NUMBER(20)</a:t>
                      </a:r>
                    </a:p>
                  </a:txBody>
                  <a:tcPr marL="5773" marR="5773" marT="57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773" marR="5773" marT="57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NOT NULL</a:t>
                      </a:r>
                    </a:p>
                  </a:txBody>
                  <a:tcPr marL="5773" marR="5773" marT="57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PK</a:t>
                      </a:r>
                    </a:p>
                  </a:txBody>
                  <a:tcPr marL="5773" marR="5773" marT="57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773" marR="5773" marT="57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773" marR="5773" marT="57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773" marR="5773" marT="57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386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773" marR="5773" marT="57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GUIIMG</a:t>
                      </a:r>
                    </a:p>
                  </a:txBody>
                  <a:tcPr marL="5773" marR="5773" marT="57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VARCHAR2(500)</a:t>
                      </a:r>
                    </a:p>
                  </a:txBody>
                  <a:tcPr marL="5773" marR="5773" marT="57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773" marR="5773" marT="57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NOT NULL</a:t>
                      </a:r>
                    </a:p>
                  </a:txBody>
                  <a:tcPr marL="5773" marR="5773" marT="57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773" marR="5773" marT="57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773" marR="5773" marT="57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773" marR="5773" marT="57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773" marR="5773" marT="57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386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773" marR="5773" marT="57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GUNO</a:t>
                      </a:r>
                    </a:p>
                  </a:txBody>
                  <a:tcPr marL="5773" marR="5773" marT="57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NUMBER(30)</a:t>
                      </a:r>
                    </a:p>
                  </a:txBody>
                  <a:tcPr marL="5773" marR="5773" marT="57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773" marR="5773" marT="57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NOT NULL</a:t>
                      </a:r>
                    </a:p>
                  </a:txBody>
                  <a:tcPr marL="5773" marR="5773" marT="57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773" marR="5773" marT="57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FK</a:t>
                      </a:r>
                    </a:p>
                  </a:txBody>
                  <a:tcPr marL="5773" marR="5773" marT="57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GUDAN</a:t>
                      </a:r>
                    </a:p>
                  </a:txBody>
                  <a:tcPr marL="5773" marR="5773" marT="57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GUNO</a:t>
                      </a:r>
                    </a:p>
                  </a:txBody>
                  <a:tcPr marL="5773" marR="5773" marT="57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3866"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GUDANMEMBER</a:t>
                      </a:r>
                    </a:p>
                  </a:txBody>
                  <a:tcPr marL="5773" marR="5773" marT="577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PK</a:t>
                      </a:r>
                    </a:p>
                  </a:txBody>
                  <a:tcPr marL="5773" marR="5773" marT="57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GUMNO</a:t>
                      </a:r>
                    </a:p>
                  </a:txBody>
                  <a:tcPr marL="5773" marR="5773" marT="57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NUMBER(30)</a:t>
                      </a:r>
                    </a:p>
                  </a:txBody>
                  <a:tcPr marL="5773" marR="5773" marT="57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773" marR="5773" marT="57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NOT NULL</a:t>
                      </a:r>
                    </a:p>
                  </a:txBody>
                  <a:tcPr marL="5773" marR="5773" marT="57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PK</a:t>
                      </a:r>
                    </a:p>
                  </a:txBody>
                  <a:tcPr marL="5773" marR="5773" marT="57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773" marR="5773" marT="57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773" marR="5773" marT="57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773" marR="5773" marT="57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386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773" marR="5773" marT="57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ID</a:t>
                      </a:r>
                    </a:p>
                  </a:txBody>
                  <a:tcPr marL="5773" marR="5773" marT="57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VARCHAR2(20)</a:t>
                      </a:r>
                    </a:p>
                  </a:txBody>
                  <a:tcPr marL="5773" marR="5773" marT="57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773" marR="5773" marT="57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NOT NULL</a:t>
                      </a:r>
                    </a:p>
                  </a:txBody>
                  <a:tcPr marL="5773" marR="5773" marT="57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773" marR="5773" marT="57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FK</a:t>
                      </a:r>
                    </a:p>
                  </a:txBody>
                  <a:tcPr marL="5773" marR="5773" marT="57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MEMBER</a:t>
                      </a:r>
                    </a:p>
                  </a:txBody>
                  <a:tcPr marL="5773" marR="5773" marT="57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ID</a:t>
                      </a:r>
                    </a:p>
                  </a:txBody>
                  <a:tcPr marL="5773" marR="5773" marT="57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386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773" marR="5773" marT="57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GUMCOMFIRM</a:t>
                      </a:r>
                    </a:p>
                  </a:txBody>
                  <a:tcPr marL="5773" marR="5773" marT="57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VARCHAR2(10)</a:t>
                      </a:r>
                    </a:p>
                  </a:txBody>
                  <a:tcPr marL="5773" marR="5773" marT="57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773" marR="5773" marT="57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773" marR="5773" marT="57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773" marR="5773" marT="57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FK</a:t>
                      </a:r>
                    </a:p>
                  </a:txBody>
                  <a:tcPr marL="5773" marR="5773" marT="57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GUDAN</a:t>
                      </a:r>
                    </a:p>
                  </a:txBody>
                  <a:tcPr marL="5773" marR="5773" marT="57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GUMCOMFIRM</a:t>
                      </a:r>
                    </a:p>
                  </a:txBody>
                  <a:tcPr marL="5773" marR="5773" marT="57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386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773" marR="5773" marT="57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GUMPOSITION</a:t>
                      </a:r>
                    </a:p>
                  </a:txBody>
                  <a:tcPr marL="5773" marR="5773" marT="57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VARCHAR2(50)</a:t>
                      </a:r>
                    </a:p>
                  </a:txBody>
                  <a:tcPr marL="5773" marR="5773" marT="57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773" marR="5773" marT="57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773" marR="5773" marT="57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773" marR="5773" marT="57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773" marR="5773" marT="57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773" marR="5773" marT="57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773" marR="5773" marT="57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586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773" marR="5773" marT="57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GUNO</a:t>
                      </a:r>
                    </a:p>
                  </a:txBody>
                  <a:tcPr marL="5773" marR="5773" marT="57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NUMBER(30)</a:t>
                      </a:r>
                    </a:p>
                  </a:txBody>
                  <a:tcPr marL="5773" marR="5773" marT="57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773" marR="5773" marT="57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NOT NULL</a:t>
                      </a:r>
                    </a:p>
                  </a:txBody>
                  <a:tcPr marL="5773" marR="5773" marT="57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773" marR="5773" marT="57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773" marR="5773" marT="57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773" marR="5773" marT="57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773" marR="5773" marT="57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altLang="en-US" sz="3600" smtClean="0">
                <a:latin typeface="+mj-ea"/>
                <a:ea typeface="+mj-ea"/>
              </a:rPr>
              <a:t>테이블 명세서 </a:t>
            </a:r>
            <a:r>
              <a:rPr lang="en-US" altLang="en-US" sz="3600" dirty="0" smtClean="0">
                <a:latin typeface="+mj-ea"/>
                <a:ea typeface="+mj-ea"/>
              </a:rPr>
              <a:t>4</a:t>
            </a:r>
            <a:endParaRPr lang="ko-KR" altLang="en-US" sz="3600" dirty="0">
              <a:latin typeface="+mj-ea"/>
              <a:ea typeface="+mj-ea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685800" y="1295400"/>
          <a:ext cx="7924801" cy="5411172"/>
        </p:xfrm>
        <a:graphic>
          <a:graphicData uri="http://schemas.openxmlformats.org/drawingml/2006/table">
            <a:tbl>
              <a:tblPr/>
              <a:tblGrid>
                <a:gridCol w="1109774"/>
                <a:gridCol w="544799"/>
                <a:gridCol w="1140041"/>
                <a:gridCol w="1008887"/>
                <a:gridCol w="544799"/>
                <a:gridCol w="837375"/>
                <a:gridCol w="544799"/>
                <a:gridCol w="544799"/>
                <a:gridCol w="839898"/>
                <a:gridCol w="809630"/>
              </a:tblGrid>
              <a:tr h="242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Table Name</a:t>
                      </a:r>
                    </a:p>
                  </a:txBody>
                  <a:tcPr marL="5582" marR="5582" marT="558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PK</a:t>
                      </a:r>
                    </a:p>
                  </a:txBody>
                  <a:tcPr marL="5582" marR="5582" marT="55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Column</a:t>
                      </a:r>
                    </a:p>
                  </a:txBody>
                  <a:tcPr marL="5582" marR="5582" marT="55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Data Type</a:t>
                      </a:r>
                    </a:p>
                  </a:txBody>
                  <a:tcPr marL="5582" marR="5582" marT="55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Default</a:t>
                      </a:r>
                    </a:p>
                  </a:txBody>
                  <a:tcPr marL="5582" marR="5582" marT="55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NULL</a:t>
                      </a:r>
                    </a:p>
                  </a:txBody>
                  <a:tcPr marL="5582" marR="5582" marT="55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기본키</a:t>
                      </a:r>
                    </a:p>
                  </a:txBody>
                  <a:tcPr marL="5582" marR="5582" marT="55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외래키</a:t>
                      </a:r>
                    </a:p>
                  </a:txBody>
                  <a:tcPr marL="5582" marR="5582" marT="55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외래키 테이블</a:t>
                      </a:r>
                    </a:p>
                  </a:txBody>
                  <a:tcPr marL="5582" marR="5582" marT="55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외래키 컬럼명</a:t>
                      </a:r>
                    </a:p>
                  </a:txBody>
                  <a:tcPr marL="5582" marR="5582" marT="55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6843"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MATCH</a:t>
                      </a:r>
                    </a:p>
                  </a:txBody>
                  <a:tcPr marL="5582" marR="5582" marT="558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PK</a:t>
                      </a:r>
                    </a:p>
                  </a:txBody>
                  <a:tcPr marL="5582" marR="5582" marT="55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MATNO</a:t>
                      </a:r>
                    </a:p>
                  </a:txBody>
                  <a:tcPr marL="5582" marR="5582" marT="55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NUMBER(30)</a:t>
                      </a:r>
                    </a:p>
                  </a:txBody>
                  <a:tcPr marL="5582" marR="5582" marT="55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582" marR="5582" marT="55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NOT NULL</a:t>
                      </a:r>
                    </a:p>
                  </a:txBody>
                  <a:tcPr marL="5582" marR="5582" marT="55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PK</a:t>
                      </a:r>
                    </a:p>
                  </a:txBody>
                  <a:tcPr marL="5582" marR="5582" marT="55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582" marR="5582" marT="55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582" marR="5582" marT="55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582" marR="5582" marT="55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684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582" marR="5582" marT="55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MANO</a:t>
                      </a:r>
                    </a:p>
                  </a:txBody>
                  <a:tcPr marL="5582" marR="5582" marT="55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NUMBER(30)</a:t>
                      </a:r>
                    </a:p>
                  </a:txBody>
                  <a:tcPr marL="5582" marR="5582" marT="55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582" marR="5582" marT="55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NOT NULL</a:t>
                      </a:r>
                    </a:p>
                  </a:txBody>
                  <a:tcPr marL="5582" marR="5582" marT="55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582" marR="5582" marT="55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FK</a:t>
                      </a:r>
                    </a:p>
                  </a:txBody>
                  <a:tcPr marL="5582" marR="5582" marT="55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MATCHING</a:t>
                      </a:r>
                    </a:p>
                  </a:txBody>
                  <a:tcPr marL="5582" marR="5582" marT="55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MANO</a:t>
                      </a:r>
                    </a:p>
                  </a:txBody>
                  <a:tcPr marL="5582" marR="5582" marT="55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684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582" marR="5582" marT="55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MATDATE</a:t>
                      </a:r>
                    </a:p>
                  </a:txBody>
                  <a:tcPr marL="5582" marR="5582" marT="55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DATE</a:t>
                      </a:r>
                    </a:p>
                  </a:txBody>
                  <a:tcPr marL="5582" marR="5582" marT="55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582" marR="5582" marT="55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NOT NULL</a:t>
                      </a:r>
                    </a:p>
                  </a:txBody>
                  <a:tcPr marL="5582" marR="5582" marT="55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582" marR="5582" marT="55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582" marR="5582" marT="55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582" marR="5582" marT="55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582" marR="5582" marT="55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684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582" marR="5582" marT="55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MATGNAME</a:t>
                      </a:r>
                    </a:p>
                  </a:txBody>
                  <a:tcPr marL="5582" marR="5582" marT="55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VARCHAR2(20)</a:t>
                      </a:r>
                    </a:p>
                  </a:txBody>
                  <a:tcPr marL="5582" marR="5582" marT="55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582" marR="5582" marT="55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NOT NULL</a:t>
                      </a:r>
                    </a:p>
                  </a:txBody>
                  <a:tcPr marL="5582" marR="5582" marT="55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582" marR="5582" marT="55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582" marR="5582" marT="55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582" marR="5582" marT="55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582" marR="5582" marT="55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684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582" marR="5582" marT="55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MATFORTEAMS</a:t>
                      </a:r>
                    </a:p>
                  </a:txBody>
                  <a:tcPr marL="5582" marR="5582" marT="55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VARCHAR2(20)</a:t>
                      </a:r>
                    </a:p>
                  </a:txBody>
                  <a:tcPr marL="5582" marR="5582" marT="55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582" marR="5582" marT="55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NOT NULL</a:t>
                      </a:r>
                    </a:p>
                  </a:txBody>
                  <a:tcPr marL="5582" marR="5582" marT="55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582" marR="5582" marT="55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582" marR="5582" marT="55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582" marR="5582" marT="55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582" marR="5582" marT="55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684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582" marR="5582" marT="55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MATRESULT</a:t>
                      </a:r>
                    </a:p>
                  </a:txBody>
                  <a:tcPr marL="5582" marR="5582" marT="55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VARCHAR2(5)</a:t>
                      </a:r>
                    </a:p>
                  </a:txBody>
                  <a:tcPr marL="5582" marR="5582" marT="55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582" marR="5582" marT="55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NOT NULL</a:t>
                      </a:r>
                    </a:p>
                  </a:txBody>
                  <a:tcPr marL="5582" marR="5582" marT="55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582" marR="5582" marT="55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582" marR="5582" marT="55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582" marR="5582" marT="55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582" marR="5582" marT="55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6843">
                <a:tc rowSpan="10"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MATCHING</a:t>
                      </a:r>
                    </a:p>
                  </a:txBody>
                  <a:tcPr marL="5582" marR="5582" marT="558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PK</a:t>
                      </a:r>
                    </a:p>
                  </a:txBody>
                  <a:tcPr marL="5582" marR="5582" marT="55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MANO</a:t>
                      </a:r>
                    </a:p>
                  </a:txBody>
                  <a:tcPr marL="5582" marR="5582" marT="55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NUMBER(30)</a:t>
                      </a:r>
                    </a:p>
                  </a:txBody>
                  <a:tcPr marL="5582" marR="5582" marT="55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582" marR="5582" marT="55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NOT NULL</a:t>
                      </a:r>
                    </a:p>
                  </a:txBody>
                  <a:tcPr marL="5582" marR="5582" marT="55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PK</a:t>
                      </a:r>
                    </a:p>
                  </a:txBody>
                  <a:tcPr marL="5582" marR="5582" marT="55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582" marR="5582" marT="55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582" marR="5582" marT="55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582" marR="5582" marT="55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28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582" marR="5582" marT="55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MAGNO</a:t>
                      </a:r>
                    </a:p>
                  </a:txBody>
                  <a:tcPr marL="5582" marR="5582" marT="55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NUMBER(30)</a:t>
                      </a:r>
                    </a:p>
                  </a:txBody>
                  <a:tcPr marL="5582" marR="5582" marT="55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582" marR="5582" marT="55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NOT NULL</a:t>
                      </a:r>
                    </a:p>
                  </a:txBody>
                  <a:tcPr marL="5582" marR="5582" marT="55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582" marR="5582" marT="55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FK</a:t>
                      </a:r>
                    </a:p>
                  </a:txBody>
                  <a:tcPr marL="5582" marR="5582" marT="55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MATCHINGGP</a:t>
                      </a:r>
                    </a:p>
                  </a:txBody>
                  <a:tcPr marL="5582" marR="5582" marT="55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MAGNO</a:t>
                      </a:r>
                    </a:p>
                  </a:txBody>
                  <a:tcPr marL="5582" marR="5582" marT="55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684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582" marR="5582" marT="55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MADATE</a:t>
                      </a:r>
                    </a:p>
                  </a:txBody>
                  <a:tcPr marL="5582" marR="5582" marT="55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DATE</a:t>
                      </a:r>
                    </a:p>
                  </a:txBody>
                  <a:tcPr marL="5582" marR="5582" marT="55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582" marR="5582" marT="55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NOT NULL</a:t>
                      </a:r>
                    </a:p>
                  </a:txBody>
                  <a:tcPr marL="5582" marR="5582" marT="55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582" marR="5582" marT="55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582" marR="5582" marT="55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582" marR="5582" marT="55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582" marR="5582" marT="55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684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582" marR="5582" marT="55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MASTART</a:t>
                      </a:r>
                    </a:p>
                  </a:txBody>
                  <a:tcPr marL="5582" marR="5582" marT="55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VARCHAR2(20)</a:t>
                      </a:r>
                    </a:p>
                  </a:txBody>
                  <a:tcPr marL="5582" marR="5582" marT="55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582" marR="5582" marT="55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NOT NULL</a:t>
                      </a:r>
                    </a:p>
                  </a:txBody>
                  <a:tcPr marL="5582" marR="5582" marT="55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582" marR="5582" marT="55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582" marR="5582" marT="55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582" marR="5582" marT="55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582" marR="5582" marT="55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684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582" marR="5582" marT="55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MACLOSE</a:t>
                      </a:r>
                    </a:p>
                  </a:txBody>
                  <a:tcPr marL="5582" marR="5582" marT="55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VARCHAR2(20)</a:t>
                      </a:r>
                    </a:p>
                  </a:txBody>
                  <a:tcPr marL="5582" marR="5582" marT="55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582" marR="5582" marT="55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NOT NULL</a:t>
                      </a:r>
                    </a:p>
                  </a:txBody>
                  <a:tcPr marL="5582" marR="5582" marT="55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582" marR="5582" marT="55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582" marR="5582" marT="55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582" marR="5582" marT="55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582" marR="5582" marT="55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28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582" marR="5582" marT="55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MAPLACE</a:t>
                      </a:r>
                    </a:p>
                  </a:txBody>
                  <a:tcPr marL="5582" marR="5582" marT="55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VARCHAR2(100)</a:t>
                      </a:r>
                    </a:p>
                  </a:txBody>
                  <a:tcPr marL="5582" marR="5582" marT="55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582" marR="5582" marT="55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NOT NULL</a:t>
                      </a:r>
                    </a:p>
                  </a:txBody>
                  <a:tcPr marL="5582" marR="5582" marT="55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582" marR="5582" marT="55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582" marR="5582" marT="55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582" marR="5582" marT="55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582" marR="5582" marT="55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684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582" marR="5582" marT="55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MAFORTEAM</a:t>
                      </a:r>
                    </a:p>
                  </a:txBody>
                  <a:tcPr marL="5582" marR="5582" marT="55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VARCHAR2(20)</a:t>
                      </a:r>
                    </a:p>
                  </a:txBody>
                  <a:tcPr marL="5582" marR="5582" marT="55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582" marR="5582" marT="55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NOT NULL</a:t>
                      </a:r>
                    </a:p>
                  </a:txBody>
                  <a:tcPr marL="5582" marR="5582" marT="55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582" marR="5582" marT="55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582" marR="5582" marT="55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582" marR="5582" marT="55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582" marR="5582" marT="55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684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582" marR="5582" marT="55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MAGNAME</a:t>
                      </a:r>
                    </a:p>
                  </a:txBody>
                  <a:tcPr marL="5582" marR="5582" marT="55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VARCHAR2(20)</a:t>
                      </a:r>
                    </a:p>
                  </a:txBody>
                  <a:tcPr marL="5582" marR="5582" marT="55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582" marR="5582" marT="55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NOT NULL</a:t>
                      </a:r>
                    </a:p>
                  </a:txBody>
                  <a:tcPr marL="5582" marR="5582" marT="55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582" marR="5582" marT="55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582" marR="5582" marT="55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582" marR="5582" marT="55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582" marR="5582" marT="55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684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582" marR="5582" marT="55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MACONDITION</a:t>
                      </a:r>
                    </a:p>
                  </a:txBody>
                  <a:tcPr marL="5582" marR="5582" marT="55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VARCHAR2(20)</a:t>
                      </a:r>
                    </a:p>
                  </a:txBody>
                  <a:tcPr marL="5582" marR="5582" marT="55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582" marR="5582" marT="55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582" marR="5582" marT="55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582" marR="5582" marT="55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582" marR="5582" marT="55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582" marR="5582" marT="55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582" marR="5582" marT="55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684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582" marR="5582" marT="55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MARESULT</a:t>
                      </a:r>
                    </a:p>
                  </a:txBody>
                  <a:tcPr marL="5582" marR="5582" marT="55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VARCHAR2(20)</a:t>
                      </a:r>
                    </a:p>
                  </a:txBody>
                  <a:tcPr marL="5582" marR="5582" marT="55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582" marR="5582" marT="55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582" marR="5582" marT="55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582" marR="5582" marT="55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582" marR="5582" marT="55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582" marR="5582" marT="55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582" marR="5582" marT="55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6843"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MATCHINGDP</a:t>
                      </a:r>
                    </a:p>
                  </a:txBody>
                  <a:tcPr marL="5582" marR="5582" marT="558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PK</a:t>
                      </a:r>
                    </a:p>
                  </a:txBody>
                  <a:tcPr marL="5582" marR="5582" marT="55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MADNO</a:t>
                      </a:r>
                    </a:p>
                  </a:txBody>
                  <a:tcPr marL="5582" marR="5582" marT="55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NUMBER(30)</a:t>
                      </a:r>
                    </a:p>
                  </a:txBody>
                  <a:tcPr marL="5582" marR="5582" marT="55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582" marR="5582" marT="55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NOT NULL</a:t>
                      </a:r>
                    </a:p>
                  </a:txBody>
                  <a:tcPr marL="5582" marR="5582" marT="55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PK</a:t>
                      </a:r>
                    </a:p>
                  </a:txBody>
                  <a:tcPr marL="5582" marR="5582" marT="55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582" marR="5582" marT="55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582" marR="5582" marT="55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582" marR="5582" marT="55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28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582" marR="5582" marT="55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MAGNO</a:t>
                      </a:r>
                    </a:p>
                  </a:txBody>
                  <a:tcPr marL="5582" marR="5582" marT="55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NUMBER(30)</a:t>
                      </a:r>
                    </a:p>
                  </a:txBody>
                  <a:tcPr marL="5582" marR="5582" marT="55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582" marR="5582" marT="55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NOT NULL</a:t>
                      </a:r>
                    </a:p>
                  </a:txBody>
                  <a:tcPr marL="5582" marR="5582" marT="55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582" marR="5582" marT="55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FK</a:t>
                      </a:r>
                    </a:p>
                  </a:txBody>
                  <a:tcPr marL="5582" marR="5582" marT="55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MATCHINGGP</a:t>
                      </a:r>
                    </a:p>
                  </a:txBody>
                  <a:tcPr marL="5582" marR="5582" marT="55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MAGNO</a:t>
                      </a:r>
                    </a:p>
                  </a:txBody>
                  <a:tcPr marL="5582" marR="5582" marT="55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684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582" marR="5582" marT="55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MADDATE</a:t>
                      </a:r>
                    </a:p>
                  </a:txBody>
                  <a:tcPr marL="5582" marR="5582" marT="55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DATE</a:t>
                      </a:r>
                    </a:p>
                  </a:txBody>
                  <a:tcPr marL="5582" marR="5582" marT="55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582" marR="5582" marT="55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NOT NULL</a:t>
                      </a:r>
                    </a:p>
                  </a:txBody>
                  <a:tcPr marL="5582" marR="5582" marT="55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582" marR="5582" marT="55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582" marR="5582" marT="55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582" marR="5582" marT="55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582" marR="5582" marT="55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28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582" marR="5582" marT="55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MADREPLY</a:t>
                      </a:r>
                    </a:p>
                  </a:txBody>
                  <a:tcPr marL="5582" marR="5582" marT="55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VARCHAR2(500)</a:t>
                      </a:r>
                    </a:p>
                  </a:txBody>
                  <a:tcPr marL="5582" marR="5582" marT="55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582" marR="5582" marT="55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NOT NULL</a:t>
                      </a:r>
                    </a:p>
                  </a:txBody>
                  <a:tcPr marL="5582" marR="5582" marT="55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582" marR="5582" marT="55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582" marR="5582" marT="55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582" marR="5582" marT="55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582" marR="5582" marT="55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684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582" marR="5582" marT="55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MADID</a:t>
                      </a:r>
                    </a:p>
                  </a:txBody>
                  <a:tcPr marL="5582" marR="5582" marT="55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VARCHAR2(20)</a:t>
                      </a:r>
                    </a:p>
                  </a:txBody>
                  <a:tcPr marL="5582" marR="5582" marT="55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582" marR="5582" marT="55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NOT NULL</a:t>
                      </a:r>
                    </a:p>
                  </a:txBody>
                  <a:tcPr marL="5582" marR="5582" marT="55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582" marR="5582" marT="55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582" marR="5582" marT="55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582" marR="5582" marT="55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582" marR="5582" marT="55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6843">
                <a:tc rowSpan="11"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MATCHINGGP</a:t>
                      </a:r>
                    </a:p>
                  </a:txBody>
                  <a:tcPr marL="5582" marR="5582" marT="558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PK</a:t>
                      </a:r>
                    </a:p>
                  </a:txBody>
                  <a:tcPr marL="5582" marR="5582" marT="55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MAGNO</a:t>
                      </a:r>
                    </a:p>
                  </a:txBody>
                  <a:tcPr marL="5582" marR="5582" marT="55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NUMBER(30)</a:t>
                      </a:r>
                    </a:p>
                  </a:txBody>
                  <a:tcPr marL="5582" marR="5582" marT="55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582" marR="5582" marT="55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NOT NULL</a:t>
                      </a:r>
                    </a:p>
                  </a:txBody>
                  <a:tcPr marL="5582" marR="5582" marT="55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PK</a:t>
                      </a:r>
                    </a:p>
                  </a:txBody>
                  <a:tcPr marL="5582" marR="5582" marT="55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582" marR="5582" marT="55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582" marR="5582" marT="55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582" marR="5582" marT="55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684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582" marR="5582" marT="55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MAGSUBJECT</a:t>
                      </a:r>
                    </a:p>
                  </a:txBody>
                  <a:tcPr marL="5582" marR="5582" marT="55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VARCHAR2(50)</a:t>
                      </a:r>
                    </a:p>
                  </a:txBody>
                  <a:tcPr marL="5582" marR="5582" marT="55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582" marR="5582" marT="55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NOT NULL</a:t>
                      </a:r>
                    </a:p>
                  </a:txBody>
                  <a:tcPr marL="5582" marR="5582" marT="55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582" marR="5582" marT="55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582" marR="5582" marT="55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582" marR="5582" marT="55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582" marR="5582" marT="55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684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582" marR="5582" marT="55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ID</a:t>
                      </a:r>
                    </a:p>
                  </a:txBody>
                  <a:tcPr marL="5582" marR="5582" marT="55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VARCHAR2(20)</a:t>
                      </a:r>
                    </a:p>
                  </a:txBody>
                  <a:tcPr marL="5582" marR="5582" marT="55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582" marR="5582" marT="55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NOT NULL</a:t>
                      </a:r>
                    </a:p>
                  </a:txBody>
                  <a:tcPr marL="5582" marR="5582" marT="55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582" marR="5582" marT="55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FK</a:t>
                      </a:r>
                    </a:p>
                  </a:txBody>
                  <a:tcPr marL="5582" marR="5582" marT="55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MEMBER</a:t>
                      </a:r>
                    </a:p>
                  </a:txBody>
                  <a:tcPr marL="5582" marR="5582" marT="55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ID</a:t>
                      </a:r>
                    </a:p>
                  </a:txBody>
                  <a:tcPr marL="5582" marR="5582" marT="55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684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582" marR="5582" marT="55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GNAME</a:t>
                      </a:r>
                    </a:p>
                  </a:txBody>
                  <a:tcPr marL="5582" marR="5582" marT="55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VARCHAR2(20)</a:t>
                      </a:r>
                    </a:p>
                  </a:txBody>
                  <a:tcPr marL="5582" marR="5582" marT="55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582" marR="5582" marT="55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NOT NULL</a:t>
                      </a:r>
                    </a:p>
                  </a:txBody>
                  <a:tcPr marL="5582" marR="5582" marT="55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582" marR="5582" marT="55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582" marR="5582" marT="55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582" marR="5582" marT="55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582" marR="5582" marT="55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684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582" marR="5582" marT="55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MAGDATE</a:t>
                      </a:r>
                    </a:p>
                  </a:txBody>
                  <a:tcPr marL="5582" marR="5582" marT="55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DATE</a:t>
                      </a:r>
                    </a:p>
                  </a:txBody>
                  <a:tcPr marL="5582" marR="5582" marT="55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582" marR="5582" marT="55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NOT NULL</a:t>
                      </a:r>
                    </a:p>
                  </a:txBody>
                  <a:tcPr marL="5582" marR="5582" marT="55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582" marR="5582" marT="55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582" marR="5582" marT="55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582" marR="5582" marT="55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582" marR="5582" marT="55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684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582" marR="5582" marT="55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MAGSTART</a:t>
                      </a:r>
                    </a:p>
                  </a:txBody>
                  <a:tcPr marL="5582" marR="5582" marT="55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VARCHAR2(20)</a:t>
                      </a:r>
                    </a:p>
                  </a:txBody>
                  <a:tcPr marL="5582" marR="5582" marT="55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582" marR="5582" marT="55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NOT NULL</a:t>
                      </a:r>
                    </a:p>
                  </a:txBody>
                  <a:tcPr marL="5582" marR="5582" marT="55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582" marR="5582" marT="55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582" marR="5582" marT="55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582" marR="5582" marT="55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582" marR="5582" marT="55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684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582" marR="5582" marT="55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MAGCLOSE</a:t>
                      </a:r>
                    </a:p>
                  </a:txBody>
                  <a:tcPr marL="5582" marR="5582" marT="55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VARCHAR2(20)</a:t>
                      </a:r>
                    </a:p>
                  </a:txBody>
                  <a:tcPr marL="5582" marR="5582" marT="55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582" marR="5582" marT="55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NOT NULL</a:t>
                      </a:r>
                    </a:p>
                  </a:txBody>
                  <a:tcPr marL="5582" marR="5582" marT="55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582" marR="5582" marT="55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582" marR="5582" marT="55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582" marR="5582" marT="55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582" marR="5582" marT="55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28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582" marR="5582" marT="55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MAGPLACE</a:t>
                      </a:r>
                    </a:p>
                  </a:txBody>
                  <a:tcPr marL="5582" marR="5582" marT="55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VARCHAR2(100)</a:t>
                      </a:r>
                    </a:p>
                  </a:txBody>
                  <a:tcPr marL="5582" marR="5582" marT="55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582" marR="5582" marT="55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NOT NULL</a:t>
                      </a:r>
                    </a:p>
                  </a:txBody>
                  <a:tcPr marL="5582" marR="5582" marT="55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582" marR="5582" marT="55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582" marR="5582" marT="55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582" marR="5582" marT="55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582" marR="5582" marT="55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684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582" marR="5582" marT="55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MAGSDATE</a:t>
                      </a:r>
                    </a:p>
                  </a:txBody>
                  <a:tcPr marL="5582" marR="5582" marT="55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DATE</a:t>
                      </a:r>
                    </a:p>
                  </a:txBody>
                  <a:tcPr marL="5582" marR="5582" marT="55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582" marR="5582" marT="55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NOT NULL</a:t>
                      </a:r>
                    </a:p>
                  </a:txBody>
                  <a:tcPr marL="5582" marR="5582" marT="55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582" marR="5582" marT="55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582" marR="5582" marT="55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582" marR="5582" marT="55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582" marR="5582" marT="55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684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582" marR="5582" marT="55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MAGVIEWS</a:t>
                      </a:r>
                    </a:p>
                  </a:txBody>
                  <a:tcPr marL="5582" marR="5582" marT="55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NUMBER(5)</a:t>
                      </a:r>
                    </a:p>
                  </a:txBody>
                  <a:tcPr marL="5582" marR="5582" marT="55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582" marR="5582" marT="55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NOT NULL</a:t>
                      </a:r>
                    </a:p>
                  </a:txBody>
                  <a:tcPr marL="5582" marR="5582" marT="55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582" marR="5582" marT="55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582" marR="5582" marT="55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582" marR="5582" marT="55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582" marR="5582" marT="55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28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582" marR="5582" marT="55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MAGPOSTS</a:t>
                      </a:r>
                    </a:p>
                  </a:txBody>
                  <a:tcPr marL="5582" marR="5582" marT="55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VARCHAR2(2000)</a:t>
                      </a:r>
                    </a:p>
                  </a:txBody>
                  <a:tcPr marL="5582" marR="5582" marT="55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582" marR="5582" marT="55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NOT NULL</a:t>
                      </a:r>
                    </a:p>
                  </a:txBody>
                  <a:tcPr marL="5582" marR="5582" marT="55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582" marR="5582" marT="55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582" marR="5582" marT="55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582" marR="5582" marT="55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582" marR="5582" marT="55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altLang="en-US" sz="3600" smtClean="0">
                <a:latin typeface="+mj-ea"/>
                <a:ea typeface="+mj-ea"/>
              </a:rPr>
              <a:t>테이블 명세서 </a:t>
            </a:r>
            <a:r>
              <a:rPr lang="en-US" altLang="en-US" sz="3600" dirty="0" smtClean="0">
                <a:latin typeface="+mj-ea"/>
                <a:ea typeface="+mj-ea"/>
              </a:rPr>
              <a:t>5</a:t>
            </a:r>
            <a:endParaRPr lang="ko-KR" altLang="en-US" sz="3600" dirty="0">
              <a:latin typeface="+mj-ea"/>
              <a:ea typeface="+mj-ea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609600" y="1295400"/>
          <a:ext cx="8077202" cy="5309224"/>
        </p:xfrm>
        <a:graphic>
          <a:graphicData uri="http://schemas.openxmlformats.org/drawingml/2006/table">
            <a:tbl>
              <a:tblPr/>
              <a:tblGrid>
                <a:gridCol w="1143000"/>
                <a:gridCol w="293397"/>
                <a:gridCol w="1084884"/>
                <a:gridCol w="1024190"/>
                <a:gridCol w="546236"/>
                <a:gridCol w="809237"/>
                <a:gridCol w="546236"/>
                <a:gridCol w="546236"/>
                <a:gridCol w="1163279"/>
                <a:gridCol w="920507"/>
              </a:tblGrid>
              <a:tr h="20846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Table Name</a:t>
                      </a:r>
                    </a:p>
                  </a:txBody>
                  <a:tcPr marL="5729" marR="5729" marT="572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PK</a:t>
                      </a:r>
                    </a:p>
                  </a:txBody>
                  <a:tcPr marL="5729" marR="5729" marT="57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Column</a:t>
                      </a:r>
                    </a:p>
                  </a:txBody>
                  <a:tcPr marL="5729" marR="5729" marT="57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Data Type</a:t>
                      </a:r>
                    </a:p>
                  </a:txBody>
                  <a:tcPr marL="5729" marR="5729" marT="57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Default</a:t>
                      </a:r>
                    </a:p>
                  </a:txBody>
                  <a:tcPr marL="5729" marR="5729" marT="57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NULL</a:t>
                      </a:r>
                    </a:p>
                  </a:txBody>
                  <a:tcPr marL="5729" marR="5729" marT="57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기본키</a:t>
                      </a:r>
                    </a:p>
                  </a:txBody>
                  <a:tcPr marL="5729" marR="5729" marT="57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외래키</a:t>
                      </a:r>
                    </a:p>
                  </a:txBody>
                  <a:tcPr marL="5729" marR="5729" marT="57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외래키 테이블</a:t>
                      </a:r>
                    </a:p>
                  </a:txBody>
                  <a:tcPr marL="5729" marR="5729" marT="57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외래키 컬럼명</a:t>
                      </a:r>
                    </a:p>
                  </a:txBody>
                  <a:tcPr marL="5729" marR="5729" marT="57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9401"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PROMOTIONDP</a:t>
                      </a:r>
                    </a:p>
                  </a:txBody>
                  <a:tcPr marL="5729" marR="5729" marT="572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PK</a:t>
                      </a:r>
                    </a:p>
                  </a:txBody>
                  <a:tcPr marL="5729" marR="5729" marT="57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PRDNO</a:t>
                      </a:r>
                    </a:p>
                  </a:txBody>
                  <a:tcPr marL="5729" marR="5729" marT="57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NUMBER(30)</a:t>
                      </a:r>
                    </a:p>
                  </a:txBody>
                  <a:tcPr marL="5729" marR="5729" marT="57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729" marR="5729" marT="57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NOT NULL</a:t>
                      </a:r>
                    </a:p>
                  </a:txBody>
                  <a:tcPr marL="5729" marR="5729" marT="57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PK</a:t>
                      </a:r>
                    </a:p>
                  </a:txBody>
                  <a:tcPr marL="5729" marR="5729" marT="57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729" marR="5729" marT="57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729" marR="5729" marT="57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729" marR="5729" marT="57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940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729" marR="5729" marT="57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PRGNO</a:t>
                      </a:r>
                    </a:p>
                  </a:txBody>
                  <a:tcPr marL="5729" marR="5729" marT="57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NUMBER(30)</a:t>
                      </a:r>
                    </a:p>
                  </a:txBody>
                  <a:tcPr marL="5729" marR="5729" marT="57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729" marR="5729" marT="57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NOT NULL</a:t>
                      </a:r>
                    </a:p>
                  </a:txBody>
                  <a:tcPr marL="5729" marR="5729" marT="57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729" marR="5729" marT="57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FK</a:t>
                      </a:r>
                    </a:p>
                  </a:txBody>
                  <a:tcPr marL="5729" marR="5729" marT="57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PROMOTIONGP</a:t>
                      </a:r>
                    </a:p>
                  </a:txBody>
                  <a:tcPr marL="5729" marR="5729" marT="57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PRGNO</a:t>
                      </a:r>
                    </a:p>
                  </a:txBody>
                  <a:tcPr marL="5729" marR="5729" marT="57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940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729" marR="5729" marT="57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PRDDATE</a:t>
                      </a:r>
                    </a:p>
                  </a:txBody>
                  <a:tcPr marL="5729" marR="5729" marT="57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DATE</a:t>
                      </a:r>
                    </a:p>
                  </a:txBody>
                  <a:tcPr marL="5729" marR="5729" marT="57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729" marR="5729" marT="57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NOT NULL</a:t>
                      </a:r>
                    </a:p>
                  </a:txBody>
                  <a:tcPr marL="5729" marR="5729" marT="57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729" marR="5729" marT="57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729" marR="5729" marT="57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729" marR="5729" marT="57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729" marR="5729" marT="57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291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729" marR="5729" marT="57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PRDREPLY</a:t>
                      </a:r>
                    </a:p>
                  </a:txBody>
                  <a:tcPr marL="5729" marR="5729" marT="57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VARCHAR2(500)</a:t>
                      </a:r>
                    </a:p>
                  </a:txBody>
                  <a:tcPr marL="5729" marR="5729" marT="57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729" marR="5729" marT="57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NOT NULL</a:t>
                      </a:r>
                    </a:p>
                  </a:txBody>
                  <a:tcPr marL="5729" marR="5729" marT="57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729" marR="5729" marT="57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729" marR="5729" marT="57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729" marR="5729" marT="57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729" marR="5729" marT="57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940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729" marR="5729" marT="57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PRDID</a:t>
                      </a:r>
                    </a:p>
                  </a:txBody>
                  <a:tcPr marL="5729" marR="5729" marT="57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VARCHAR2(20)</a:t>
                      </a:r>
                    </a:p>
                  </a:txBody>
                  <a:tcPr marL="5729" marR="5729" marT="57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729" marR="5729" marT="57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NOT NULL</a:t>
                      </a:r>
                    </a:p>
                  </a:txBody>
                  <a:tcPr marL="5729" marR="5729" marT="57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729" marR="5729" marT="57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729" marR="5729" marT="57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729" marR="5729" marT="57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729" marR="5729" marT="57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9401">
                <a:tc rowSpan="7"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PROMOTIONGP</a:t>
                      </a:r>
                    </a:p>
                  </a:txBody>
                  <a:tcPr marL="5729" marR="5729" marT="572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PK</a:t>
                      </a:r>
                    </a:p>
                  </a:txBody>
                  <a:tcPr marL="5729" marR="5729" marT="57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PRGNO</a:t>
                      </a:r>
                    </a:p>
                  </a:txBody>
                  <a:tcPr marL="5729" marR="5729" marT="57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NUMBER(30)</a:t>
                      </a:r>
                    </a:p>
                  </a:txBody>
                  <a:tcPr marL="5729" marR="5729" marT="57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729" marR="5729" marT="57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NOT NULL</a:t>
                      </a:r>
                    </a:p>
                  </a:txBody>
                  <a:tcPr marL="5729" marR="5729" marT="57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PK</a:t>
                      </a:r>
                    </a:p>
                  </a:txBody>
                  <a:tcPr marL="5729" marR="5729" marT="57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729" marR="5729" marT="57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729" marR="5729" marT="57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729" marR="5729" marT="57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940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729" marR="5729" marT="57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PRGDATE</a:t>
                      </a:r>
                    </a:p>
                  </a:txBody>
                  <a:tcPr marL="5729" marR="5729" marT="57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DATE</a:t>
                      </a:r>
                    </a:p>
                  </a:txBody>
                  <a:tcPr marL="5729" marR="5729" marT="57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729" marR="5729" marT="57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NOT NULL</a:t>
                      </a:r>
                    </a:p>
                  </a:txBody>
                  <a:tcPr marL="5729" marR="5729" marT="57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729" marR="5729" marT="57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729" marR="5729" marT="57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729" marR="5729" marT="57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729" marR="5729" marT="57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940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729" marR="5729" marT="57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PRGSUBJECT</a:t>
                      </a:r>
                    </a:p>
                  </a:txBody>
                  <a:tcPr marL="5729" marR="5729" marT="57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VARCHAR2(50)</a:t>
                      </a:r>
                    </a:p>
                  </a:txBody>
                  <a:tcPr marL="5729" marR="5729" marT="57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729" marR="5729" marT="57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NOT NULL</a:t>
                      </a:r>
                    </a:p>
                  </a:txBody>
                  <a:tcPr marL="5729" marR="5729" marT="57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729" marR="5729" marT="57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729" marR="5729" marT="57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729" marR="5729" marT="57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729" marR="5729" marT="57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940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729" marR="5729" marT="57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PRGID</a:t>
                      </a:r>
                    </a:p>
                  </a:txBody>
                  <a:tcPr marL="5729" marR="5729" marT="57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VARCHAR2(20)</a:t>
                      </a:r>
                    </a:p>
                  </a:txBody>
                  <a:tcPr marL="5729" marR="5729" marT="57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729" marR="5729" marT="57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NOT NULL</a:t>
                      </a:r>
                    </a:p>
                  </a:txBody>
                  <a:tcPr marL="5729" marR="5729" marT="57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729" marR="5729" marT="57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729" marR="5729" marT="57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729" marR="5729" marT="57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729" marR="5729" marT="57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940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729" marR="5729" marT="57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PRGVIEWS</a:t>
                      </a:r>
                    </a:p>
                  </a:txBody>
                  <a:tcPr marL="5729" marR="5729" marT="57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NUMBER(5)</a:t>
                      </a:r>
                    </a:p>
                  </a:txBody>
                  <a:tcPr marL="5729" marR="5729" marT="57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729" marR="5729" marT="57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NOT NULL</a:t>
                      </a:r>
                    </a:p>
                  </a:txBody>
                  <a:tcPr marL="5729" marR="5729" marT="57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729" marR="5729" marT="57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729" marR="5729" marT="57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729" marR="5729" marT="57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729" marR="5729" marT="57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291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729" marR="5729" marT="57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PRGPOSTS</a:t>
                      </a:r>
                    </a:p>
                  </a:txBody>
                  <a:tcPr marL="5729" marR="5729" marT="57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VARCHAR2(2000)</a:t>
                      </a:r>
                    </a:p>
                  </a:txBody>
                  <a:tcPr marL="5729" marR="5729" marT="57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729" marR="5729" marT="57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NOT NULL</a:t>
                      </a:r>
                    </a:p>
                  </a:txBody>
                  <a:tcPr marL="5729" marR="5729" marT="57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729" marR="5729" marT="57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729" marR="5729" marT="57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729" marR="5729" marT="57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729" marR="5729" marT="57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940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729" marR="5729" marT="57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GUNO</a:t>
                      </a:r>
                    </a:p>
                  </a:txBody>
                  <a:tcPr marL="5729" marR="5729" marT="57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NUMBER(30)</a:t>
                      </a:r>
                    </a:p>
                  </a:txBody>
                  <a:tcPr marL="5729" marR="5729" marT="57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729" marR="5729" marT="57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NOT NULL</a:t>
                      </a:r>
                    </a:p>
                  </a:txBody>
                  <a:tcPr marL="5729" marR="5729" marT="57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729" marR="5729" marT="57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FK</a:t>
                      </a:r>
                    </a:p>
                  </a:txBody>
                  <a:tcPr marL="5729" marR="5729" marT="57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GUDAN</a:t>
                      </a:r>
                    </a:p>
                  </a:txBody>
                  <a:tcPr marL="5729" marR="5729" marT="57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GUNO</a:t>
                      </a:r>
                    </a:p>
                  </a:txBody>
                  <a:tcPr marL="5729" marR="5729" marT="57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9401"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QNADP</a:t>
                      </a:r>
                    </a:p>
                  </a:txBody>
                  <a:tcPr marL="5729" marR="5729" marT="572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PK</a:t>
                      </a:r>
                    </a:p>
                  </a:txBody>
                  <a:tcPr marL="5729" marR="5729" marT="57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QNDNO</a:t>
                      </a:r>
                    </a:p>
                  </a:txBody>
                  <a:tcPr marL="5729" marR="5729" marT="57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NUMBER(30)</a:t>
                      </a:r>
                    </a:p>
                  </a:txBody>
                  <a:tcPr marL="5729" marR="5729" marT="57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729" marR="5729" marT="57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NOT NULL</a:t>
                      </a:r>
                    </a:p>
                  </a:txBody>
                  <a:tcPr marL="5729" marR="5729" marT="57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PK</a:t>
                      </a:r>
                    </a:p>
                  </a:txBody>
                  <a:tcPr marL="5729" marR="5729" marT="57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729" marR="5729" marT="57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729" marR="5729" marT="57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729" marR="5729" marT="57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940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729" marR="5729" marT="57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QNGNO</a:t>
                      </a:r>
                    </a:p>
                  </a:txBody>
                  <a:tcPr marL="5729" marR="5729" marT="57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NUMBER(30)</a:t>
                      </a:r>
                    </a:p>
                  </a:txBody>
                  <a:tcPr marL="5729" marR="5729" marT="57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729" marR="5729" marT="57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NOT NULL</a:t>
                      </a:r>
                    </a:p>
                  </a:txBody>
                  <a:tcPr marL="5729" marR="5729" marT="57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729" marR="5729" marT="57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FK</a:t>
                      </a:r>
                    </a:p>
                  </a:txBody>
                  <a:tcPr marL="5729" marR="5729" marT="57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QNAGP</a:t>
                      </a:r>
                    </a:p>
                  </a:txBody>
                  <a:tcPr marL="5729" marR="5729" marT="57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QNGNO</a:t>
                      </a:r>
                    </a:p>
                  </a:txBody>
                  <a:tcPr marL="5729" marR="5729" marT="57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940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729" marR="5729" marT="57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QNDDATE</a:t>
                      </a:r>
                    </a:p>
                  </a:txBody>
                  <a:tcPr marL="5729" marR="5729" marT="57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DATE</a:t>
                      </a:r>
                    </a:p>
                  </a:txBody>
                  <a:tcPr marL="5729" marR="5729" marT="57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729" marR="5729" marT="57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NOT NULL</a:t>
                      </a:r>
                    </a:p>
                  </a:txBody>
                  <a:tcPr marL="5729" marR="5729" marT="57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729" marR="5729" marT="57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729" marR="5729" marT="57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729" marR="5729" marT="57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729" marR="5729" marT="57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291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729" marR="5729" marT="57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QNDREPLY</a:t>
                      </a:r>
                    </a:p>
                  </a:txBody>
                  <a:tcPr marL="5729" marR="5729" marT="57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VARCHAR2(500)</a:t>
                      </a:r>
                    </a:p>
                  </a:txBody>
                  <a:tcPr marL="5729" marR="5729" marT="57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729" marR="5729" marT="57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NOT NULL</a:t>
                      </a:r>
                    </a:p>
                  </a:txBody>
                  <a:tcPr marL="5729" marR="5729" marT="57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729" marR="5729" marT="57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729" marR="5729" marT="57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729" marR="5729" marT="57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729" marR="5729" marT="57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940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729" marR="5729" marT="57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QNDID</a:t>
                      </a:r>
                    </a:p>
                  </a:txBody>
                  <a:tcPr marL="5729" marR="5729" marT="57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VARCHAR2(20)</a:t>
                      </a:r>
                    </a:p>
                  </a:txBody>
                  <a:tcPr marL="5729" marR="5729" marT="57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729" marR="5729" marT="57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NOT NULL</a:t>
                      </a:r>
                    </a:p>
                  </a:txBody>
                  <a:tcPr marL="5729" marR="5729" marT="57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729" marR="5729" marT="57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729" marR="5729" marT="57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729" marR="5729" marT="57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729" marR="5729" marT="57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9401"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QNAGP</a:t>
                      </a:r>
                    </a:p>
                  </a:txBody>
                  <a:tcPr marL="5729" marR="5729" marT="572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PK</a:t>
                      </a:r>
                    </a:p>
                  </a:txBody>
                  <a:tcPr marL="5729" marR="5729" marT="57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QNGNO</a:t>
                      </a:r>
                    </a:p>
                  </a:txBody>
                  <a:tcPr marL="5729" marR="5729" marT="57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NUMBER(30)</a:t>
                      </a:r>
                    </a:p>
                  </a:txBody>
                  <a:tcPr marL="5729" marR="5729" marT="57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729" marR="5729" marT="57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NOT NULL</a:t>
                      </a:r>
                    </a:p>
                  </a:txBody>
                  <a:tcPr marL="5729" marR="5729" marT="57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PK</a:t>
                      </a:r>
                    </a:p>
                  </a:txBody>
                  <a:tcPr marL="5729" marR="5729" marT="57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729" marR="5729" marT="57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729" marR="5729" marT="57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729" marR="5729" marT="57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940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729" marR="5729" marT="57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QNGDATE</a:t>
                      </a:r>
                    </a:p>
                  </a:txBody>
                  <a:tcPr marL="5729" marR="5729" marT="57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DATE</a:t>
                      </a:r>
                    </a:p>
                  </a:txBody>
                  <a:tcPr marL="5729" marR="5729" marT="57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729" marR="5729" marT="57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NOT NULL</a:t>
                      </a:r>
                    </a:p>
                  </a:txBody>
                  <a:tcPr marL="5729" marR="5729" marT="57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729" marR="5729" marT="57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729" marR="5729" marT="57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729" marR="5729" marT="57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729" marR="5729" marT="57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940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729" marR="5729" marT="57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QNGSUBJECT</a:t>
                      </a:r>
                    </a:p>
                  </a:txBody>
                  <a:tcPr marL="5729" marR="5729" marT="57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VARCHAR2(50)</a:t>
                      </a:r>
                    </a:p>
                  </a:txBody>
                  <a:tcPr marL="5729" marR="5729" marT="57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729" marR="5729" marT="57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NOT NULL</a:t>
                      </a:r>
                    </a:p>
                  </a:txBody>
                  <a:tcPr marL="5729" marR="5729" marT="57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729" marR="5729" marT="57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729" marR="5729" marT="57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729" marR="5729" marT="57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729" marR="5729" marT="57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940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729" marR="5729" marT="57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QNGVIEWS</a:t>
                      </a:r>
                    </a:p>
                  </a:txBody>
                  <a:tcPr marL="5729" marR="5729" marT="57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NUMBER(5)</a:t>
                      </a:r>
                    </a:p>
                  </a:txBody>
                  <a:tcPr marL="5729" marR="5729" marT="57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729" marR="5729" marT="57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NOT NULL</a:t>
                      </a:r>
                    </a:p>
                  </a:txBody>
                  <a:tcPr marL="5729" marR="5729" marT="57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729" marR="5729" marT="57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729" marR="5729" marT="57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729" marR="5729" marT="57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729" marR="5729" marT="57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291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729" marR="5729" marT="57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QNGPOSTS</a:t>
                      </a:r>
                    </a:p>
                  </a:txBody>
                  <a:tcPr marL="5729" marR="5729" marT="57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VARCHAR2(2000)</a:t>
                      </a:r>
                    </a:p>
                  </a:txBody>
                  <a:tcPr marL="5729" marR="5729" marT="57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729" marR="5729" marT="57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NOT NULL</a:t>
                      </a:r>
                    </a:p>
                  </a:txBody>
                  <a:tcPr marL="5729" marR="5729" marT="57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729" marR="5729" marT="57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729" marR="5729" marT="57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729" marR="5729" marT="57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729" marR="5729" marT="57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846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729" marR="5729" marT="57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ID</a:t>
                      </a:r>
                    </a:p>
                  </a:txBody>
                  <a:tcPr marL="5729" marR="5729" marT="57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VARCHAR2(20)</a:t>
                      </a:r>
                    </a:p>
                  </a:txBody>
                  <a:tcPr marL="5729" marR="5729" marT="57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729" marR="5729" marT="57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NOT NULL</a:t>
                      </a:r>
                    </a:p>
                  </a:txBody>
                  <a:tcPr marL="5729" marR="5729" marT="57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729" marR="5729" marT="57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FK</a:t>
                      </a:r>
                    </a:p>
                  </a:txBody>
                  <a:tcPr marL="5729" marR="5729" marT="57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MEMBER</a:t>
                      </a:r>
                    </a:p>
                  </a:txBody>
                  <a:tcPr marL="5729" marR="5729" marT="57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ID</a:t>
                      </a:r>
                    </a:p>
                  </a:txBody>
                  <a:tcPr marL="5729" marR="5729" marT="57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altLang="en-US" sz="3600" smtClean="0">
                <a:latin typeface="+mj-ea"/>
                <a:ea typeface="+mj-ea"/>
              </a:rPr>
              <a:t>파일 명세서</a:t>
            </a:r>
            <a:endParaRPr lang="ko-KR" altLang="en-US" sz="3600" dirty="0">
              <a:latin typeface="+mj-ea"/>
              <a:ea typeface="+mj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3400" y="1447800"/>
            <a:ext cx="15840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M</a:t>
            </a:r>
            <a:r>
              <a:rPr lang="en-US" altLang="ko-K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odel</a:t>
            </a:r>
            <a:endParaRPr lang="ko-KR" alt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09600" y="5334000"/>
            <a:ext cx="18142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C</a:t>
            </a:r>
            <a:r>
              <a:rPr lang="en-US" altLang="ko-K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ontrol</a:t>
            </a:r>
            <a:endParaRPr lang="ko-KR" alt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09600" y="3276600"/>
            <a:ext cx="12410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V</a:t>
            </a:r>
            <a:r>
              <a:rPr lang="en-US" altLang="ko-K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iew</a:t>
            </a:r>
            <a:endParaRPr lang="ko-KR" alt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pic>
        <p:nvPicPr>
          <p:cNvPr id="6" name="그림 5" descr="baseball.libs.control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514600" y="2895600"/>
            <a:ext cx="704850" cy="1676400"/>
          </a:xfrm>
          <a:prstGeom prst="rect">
            <a:avLst/>
          </a:prstGeom>
        </p:spPr>
      </p:pic>
      <p:pic>
        <p:nvPicPr>
          <p:cNvPr id="7" name="그림 6" descr="baseball.libs.model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4600" y="4952999"/>
            <a:ext cx="806464" cy="1676401"/>
          </a:xfrm>
          <a:prstGeom prst="rect">
            <a:avLst/>
          </a:prstGeom>
        </p:spPr>
      </p:pic>
      <p:pic>
        <p:nvPicPr>
          <p:cNvPr id="9" name="그림 8" descr="gesipan_free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6600" y="2895598"/>
            <a:ext cx="850477" cy="1676401"/>
          </a:xfrm>
          <a:prstGeom prst="rect">
            <a:avLst/>
          </a:prstGeom>
        </p:spPr>
      </p:pic>
      <p:pic>
        <p:nvPicPr>
          <p:cNvPr id="10" name="그림 9" descr="gesipan_matching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9200" y="2895600"/>
            <a:ext cx="902149" cy="1676400"/>
          </a:xfrm>
          <a:prstGeom prst="rect">
            <a:avLst/>
          </a:prstGeom>
        </p:spPr>
      </p:pic>
      <p:pic>
        <p:nvPicPr>
          <p:cNvPr id="11" name="그림 10" descr="gesipan_notice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91000" y="2895600"/>
            <a:ext cx="742950" cy="1676400"/>
          </a:xfrm>
          <a:prstGeom prst="rect">
            <a:avLst/>
          </a:prstGeom>
        </p:spPr>
      </p:pic>
      <p:pic>
        <p:nvPicPr>
          <p:cNvPr id="12" name="그림 11" descr="gesipan_promotion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48600" y="2895600"/>
            <a:ext cx="838200" cy="386475"/>
          </a:xfrm>
          <a:prstGeom prst="rect">
            <a:avLst/>
          </a:prstGeom>
        </p:spPr>
      </p:pic>
      <p:pic>
        <p:nvPicPr>
          <p:cNvPr id="13" name="그림 12" descr="gesipan_qna.JP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58000" y="2895600"/>
            <a:ext cx="914400" cy="381000"/>
          </a:xfrm>
          <a:prstGeom prst="rect">
            <a:avLst/>
          </a:prstGeom>
        </p:spPr>
      </p:pic>
      <p:pic>
        <p:nvPicPr>
          <p:cNvPr id="14" name="그림 13" descr="gudan.JP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715001" y="1143000"/>
            <a:ext cx="1097278" cy="1600200"/>
          </a:xfrm>
          <a:prstGeom prst="rect">
            <a:avLst/>
          </a:prstGeom>
        </p:spPr>
      </p:pic>
      <p:pic>
        <p:nvPicPr>
          <p:cNvPr id="15" name="그림 14" descr="gudan_tmp.JP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86200" y="1143000"/>
            <a:ext cx="845127" cy="1600200"/>
          </a:xfrm>
          <a:prstGeom prst="rect">
            <a:avLst/>
          </a:prstGeom>
        </p:spPr>
      </p:pic>
      <p:pic>
        <p:nvPicPr>
          <p:cNvPr id="16" name="그림 15" descr="js.JP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00600" y="1143000"/>
            <a:ext cx="814387" cy="1566863"/>
          </a:xfrm>
          <a:prstGeom prst="rect">
            <a:avLst/>
          </a:prstGeom>
        </p:spPr>
      </p:pic>
      <p:pic>
        <p:nvPicPr>
          <p:cNvPr id="18" name="그림 17" descr="baseball.libs.control.JP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514600" y="1143000"/>
            <a:ext cx="1309688" cy="1562100"/>
          </a:xfrm>
          <a:prstGeom prst="rect">
            <a:avLst/>
          </a:prstGeom>
        </p:spPr>
      </p:pic>
      <p:pic>
        <p:nvPicPr>
          <p:cNvPr id="19" name="그림 18" descr="baseball.libs.db.jp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352800" y="5410200"/>
            <a:ext cx="1600200" cy="523875"/>
          </a:xfrm>
          <a:prstGeom prst="rect">
            <a:avLst/>
          </a:prstGeom>
        </p:spPr>
      </p:pic>
      <p:pic>
        <p:nvPicPr>
          <p:cNvPr id="20" name="그림 19" descr="baseball.libs.utils.JP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352800" y="4953000"/>
            <a:ext cx="1609725" cy="361950"/>
          </a:xfrm>
          <a:prstGeom prst="rect">
            <a:avLst/>
          </a:prstGeom>
        </p:spPr>
      </p:pic>
      <p:pic>
        <p:nvPicPr>
          <p:cNvPr id="22" name="그림 21" descr="memo.JP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019801" y="2895600"/>
            <a:ext cx="762000" cy="16764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altLang="en-US" sz="3600" smtClean="0">
                <a:solidFill>
                  <a:schemeClr val="bg1"/>
                </a:solidFill>
                <a:latin typeface="+mj-ea"/>
                <a:ea typeface="+mj-ea"/>
              </a:rPr>
              <a:t>시연 </a:t>
            </a:r>
            <a:r>
              <a:rPr lang="en-US" altLang="en-US" sz="3600" dirty="0" smtClean="0">
                <a:solidFill>
                  <a:schemeClr val="bg1"/>
                </a:solidFill>
                <a:latin typeface="+mj-ea"/>
                <a:ea typeface="+mj-ea"/>
              </a:rPr>
              <a:t>/ </a:t>
            </a:r>
            <a:r>
              <a:rPr altLang="en-US" sz="3600" smtClean="0">
                <a:solidFill>
                  <a:schemeClr val="bg1"/>
                </a:solidFill>
                <a:latin typeface="+mj-ea"/>
                <a:ea typeface="+mj-ea"/>
              </a:rPr>
              <a:t>주요기능</a:t>
            </a:r>
            <a:endParaRPr lang="ko-KR" altLang="en-US" sz="36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62000" y="1960418"/>
            <a:ext cx="55691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회원가입</a:t>
            </a:r>
            <a:r>
              <a:rPr lang="en-US" altLang="ko-KR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		</a:t>
            </a:r>
            <a:r>
              <a:rPr lang="ko-KR" alt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필수 입력 사항</a:t>
            </a:r>
            <a:r>
              <a:rPr lang="en-US" altLang="ko-KR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, </a:t>
            </a:r>
            <a:r>
              <a:rPr lang="ko-KR" alt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중복체크</a:t>
            </a:r>
            <a:endParaRPr lang="en-US" altLang="ko-KR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62000" y="2493818"/>
            <a:ext cx="53591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구단창설</a:t>
            </a:r>
            <a:r>
              <a:rPr lang="en-US" altLang="ko-KR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		</a:t>
            </a:r>
            <a:r>
              <a:rPr lang="ko-KR" alt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회원 가입 후 구단 창설</a:t>
            </a:r>
            <a:endParaRPr lang="en-US" altLang="ko-KR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62000" y="3027218"/>
            <a:ext cx="70936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구단가입</a:t>
            </a:r>
            <a:r>
              <a:rPr lang="en-US" altLang="ko-KR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		</a:t>
            </a:r>
            <a:r>
              <a:rPr lang="ko-KR" alt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구단 검색</a:t>
            </a:r>
            <a:r>
              <a:rPr lang="en-US" altLang="ko-KR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, </a:t>
            </a:r>
            <a:r>
              <a:rPr lang="ko-KR" alt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가입 신청</a:t>
            </a:r>
            <a:r>
              <a:rPr lang="en-US" altLang="ko-KR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,</a:t>
            </a:r>
            <a:r>
              <a:rPr lang="ko-KR" alt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 </a:t>
            </a:r>
            <a:r>
              <a:rPr lang="ko-KR" alt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관리자</a:t>
            </a:r>
            <a:r>
              <a:rPr lang="en-US" altLang="ko-KR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(</a:t>
            </a:r>
            <a:r>
              <a:rPr lang="ko-KR" alt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수락</a:t>
            </a:r>
            <a:r>
              <a:rPr lang="en-US" altLang="ko-KR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,</a:t>
            </a:r>
            <a:r>
              <a:rPr lang="ko-KR" alt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거절</a:t>
            </a:r>
            <a:r>
              <a:rPr lang="en-US" altLang="ko-KR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62000" y="3636818"/>
            <a:ext cx="64251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관리자</a:t>
            </a:r>
            <a:r>
              <a:rPr lang="en-US" altLang="ko-KR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	</a:t>
            </a:r>
            <a:r>
              <a:rPr lang="en-US" altLang="ko-KR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	</a:t>
            </a:r>
            <a:r>
              <a:rPr lang="ko-KR" alt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구단에 패널티 부여</a:t>
            </a:r>
            <a:r>
              <a:rPr lang="en-US" altLang="ko-KR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, </a:t>
            </a:r>
            <a:r>
              <a:rPr lang="ko-KR" alt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회원 강제 </a:t>
            </a:r>
            <a:endParaRPr lang="en-US" altLang="ko-KR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62000" y="4170218"/>
            <a:ext cx="84946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매칭게시판</a:t>
            </a:r>
            <a:r>
              <a:rPr lang="en-US" altLang="ko-KR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		</a:t>
            </a:r>
            <a:r>
              <a:rPr lang="ko-KR" alt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다른 구단에 게임 신청</a:t>
            </a:r>
            <a:r>
              <a:rPr lang="en-US" altLang="ko-KR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, </a:t>
            </a:r>
            <a:r>
              <a:rPr lang="ko-KR" alt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경기 결과에 따른 점수 부여</a:t>
            </a:r>
            <a:r>
              <a:rPr lang="en-US" altLang="ko-KR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	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62000" y="4779818"/>
            <a:ext cx="59699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공지사항</a:t>
            </a:r>
            <a:r>
              <a:rPr lang="en-US" altLang="ko-KR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		</a:t>
            </a:r>
            <a:r>
              <a:rPr lang="ko-KR" alt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관리자 계정으로만 사용 가능</a:t>
            </a:r>
            <a:endParaRPr lang="en-US" altLang="ko-KR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95375" y="333375"/>
            <a:ext cx="7364413" cy="561975"/>
          </a:xfrm>
        </p:spPr>
        <p:txBody>
          <a:bodyPr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dirty="0" smtClean="0">
                <a:latin typeface="나눔고딕" pitchFamily="50" charset="-127"/>
                <a:ea typeface="나눔고딕" pitchFamily="50" charset="-127"/>
                <a:cs typeface="+mn-cs"/>
              </a:rPr>
              <a:t>Q&amp;A</a:t>
            </a:r>
            <a:endParaRPr sz="3200" dirty="0"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3" y="1772816"/>
            <a:ext cx="7431431" cy="417646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419600" y="1600200"/>
            <a:ext cx="3706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  <a:endParaRPr lang="ko-KR" altLang="en-US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724400" y="1447800"/>
            <a:ext cx="3706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  <a:endParaRPr lang="ko-KR" altLang="en-US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029200" y="1676400"/>
            <a:ext cx="3706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  <a:endParaRPr lang="ko-KR" altLang="en-US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257800" y="1600200"/>
            <a:ext cx="3706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  <a:endParaRPr lang="ko-KR" altLang="en-US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="" xmlns:p14="http://schemas.microsoft.com/office/powerpoint/2010/main" val="587867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5536" y="332656"/>
            <a:ext cx="2376487" cy="76944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44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목 차</a:t>
            </a:r>
            <a:endParaRPr kumimoji="0" lang="en-US" altLang="ko-KR" sz="4400" b="1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76600" y="1143000"/>
            <a:ext cx="533400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4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charset="-127"/>
                <a:ea typeface="나눔고딕" charset="-127"/>
              </a:rPr>
              <a:t>01 </a:t>
            </a:r>
            <a:r>
              <a:rPr kumimoji="0" lang="ko-KR" altLang="en-US" sz="4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주제 선정</a:t>
            </a:r>
            <a:endParaRPr kumimoji="0" lang="en-US" altLang="ko-KR" sz="40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4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02 </a:t>
            </a:r>
            <a:r>
              <a:rPr kumimoji="0" lang="ko-KR" altLang="en-US" sz="4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조직도</a:t>
            </a:r>
            <a:endParaRPr kumimoji="0" lang="en-US" altLang="ko-KR" sz="40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4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03 </a:t>
            </a:r>
            <a:r>
              <a:rPr kumimoji="0" lang="ko-KR" altLang="en-US" sz="4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스케줄</a:t>
            </a:r>
            <a:endParaRPr kumimoji="0" lang="en-US" altLang="ko-KR" sz="40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4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04 </a:t>
            </a:r>
            <a:r>
              <a:rPr kumimoji="0" lang="ko-KR" altLang="en-US" sz="4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네트워크 토폴로지</a:t>
            </a:r>
            <a:endParaRPr kumimoji="0" lang="en-US" altLang="ko-KR" sz="40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4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05 </a:t>
            </a:r>
            <a:r>
              <a:rPr kumimoji="0" lang="ko-KR" altLang="en-US" sz="4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모델링</a:t>
            </a:r>
            <a:endParaRPr kumimoji="0" lang="en-US" altLang="ko-KR" sz="40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4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06 </a:t>
            </a:r>
            <a:r>
              <a:rPr kumimoji="0" lang="ko-KR" altLang="en-US" sz="4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테이블 명세서</a:t>
            </a:r>
            <a:endParaRPr kumimoji="0" lang="en-US" altLang="ko-KR" sz="40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4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07 </a:t>
            </a:r>
            <a:r>
              <a:rPr kumimoji="0" lang="ko-KR" altLang="en-US" sz="4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파일명세서</a:t>
            </a:r>
            <a:endParaRPr kumimoji="0" lang="en-US" altLang="ko-KR" sz="40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altLang="en-US" sz="3600" smtClean="0">
                <a:latin typeface="+mn-ea"/>
                <a:ea typeface="+mn-ea"/>
              </a:rPr>
              <a:t>주제 선정</a:t>
            </a:r>
            <a:endParaRPr lang="ko-KR" altLang="en-US" sz="3600" dirty="0">
              <a:latin typeface="+mn-ea"/>
              <a:ea typeface="+mn-ea"/>
            </a:endParaRPr>
          </a:p>
        </p:txBody>
      </p:sp>
      <p:sp>
        <p:nvSpPr>
          <p:cNvPr id="3" name="제목 4"/>
          <p:cNvSpPr txBox="1">
            <a:spLocks/>
          </p:cNvSpPr>
          <p:nvPr/>
        </p:nvSpPr>
        <p:spPr>
          <a:xfrm>
            <a:off x="914400" y="1524000"/>
            <a:ext cx="6984776" cy="288300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b="1" kern="1200" cap="none" spc="0">
                <a:ln w="50800"/>
                <a:solidFill>
                  <a:schemeClr val="bg1">
                    <a:shade val="5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1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선정 이유 및 목적</a:t>
            </a:r>
            <a:endParaRPr lang="en-US" altLang="ko-KR" sz="18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  <a:p>
            <a:pPr algn="l"/>
            <a:endParaRPr lang="en-US" altLang="ko-KR" sz="18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  <a:p>
            <a:pPr algn="l"/>
            <a:r>
              <a:rPr lang="en-US" altLang="ko-KR" sz="1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 1. </a:t>
            </a:r>
            <a:r>
              <a:rPr lang="ko-KR" altLang="en-US" sz="1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대부분의 사회인 야구단은 어떤 단체에서 만든 리그에 가입하여 운영을 함</a:t>
            </a:r>
            <a:endParaRPr lang="en-US" altLang="ko-KR" sz="18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  <a:p>
            <a:pPr algn="l"/>
            <a:r>
              <a:rPr lang="en-US" altLang="ko-KR" sz="1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         =&gt;</a:t>
            </a:r>
            <a:r>
              <a:rPr lang="ko-KR" altLang="en-US" sz="1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야구팀을 만들고 리그에 가입하려면 다소 비용이 든다</a:t>
            </a:r>
            <a:r>
              <a:rPr lang="en-US" altLang="ko-KR" sz="1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.</a:t>
            </a:r>
          </a:p>
          <a:p>
            <a:pPr algn="l"/>
            <a:endParaRPr lang="en-US" altLang="ko-KR" sz="18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  <a:p>
            <a:pPr algn="l"/>
            <a:r>
              <a:rPr lang="en-US" altLang="ko-KR" sz="1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 2. </a:t>
            </a:r>
            <a:r>
              <a:rPr lang="ko-KR" altLang="en-US" sz="18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리그에 참여할 여건이 되지 않는 </a:t>
            </a:r>
            <a:r>
              <a:rPr lang="ko-KR" altLang="en-US" sz="1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야구 동호회나 </a:t>
            </a:r>
            <a:r>
              <a:rPr lang="ko-KR" altLang="en-US" sz="18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연습게임</a:t>
            </a:r>
            <a:r>
              <a:rPr lang="ko-KR" altLang="en-US" sz="1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을 하고 싶은 야구 동호회를 위한 공간 필요</a:t>
            </a:r>
            <a:r>
              <a:rPr lang="en-US" altLang="ko-KR" sz="1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.</a:t>
            </a:r>
            <a:r>
              <a:rPr lang="en-US" altLang="ko-KR" sz="2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 </a:t>
            </a:r>
          </a:p>
          <a:p>
            <a:pPr algn="l"/>
            <a:endParaRPr lang="en-US" altLang="ko-KR" sz="28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  <a:p>
            <a:pPr algn="l"/>
            <a:endParaRPr lang="ko-KR" altLang="en-US" sz="2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4038600"/>
            <a:ext cx="3344552" cy="1944216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4038600"/>
            <a:ext cx="3744416" cy="1944216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제목 4"/>
          <p:cNvSpPr txBox="1">
            <a:spLocks/>
          </p:cNvSpPr>
          <p:nvPr/>
        </p:nvSpPr>
        <p:spPr>
          <a:xfrm>
            <a:off x="990600" y="6310099"/>
            <a:ext cx="6984776" cy="54790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b="1" kern="1200" cap="none" spc="0">
                <a:ln w="50800"/>
                <a:solidFill>
                  <a:schemeClr val="bg1">
                    <a:shade val="5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dirty="0" err="1" smtClean="0">
                <a:solidFill>
                  <a:schemeClr val="bg1"/>
                </a:solidFill>
                <a:latin typeface="+mn-ea"/>
                <a:ea typeface="+mn-ea"/>
              </a:rPr>
              <a:t>GameOne</a:t>
            </a:r>
            <a:r>
              <a:rPr lang="en-US" altLang="ko-KR" sz="1400" dirty="0" smtClean="0">
                <a:solidFill>
                  <a:schemeClr val="bg1"/>
                </a:solidFill>
                <a:latin typeface="+mn-ea"/>
                <a:ea typeface="+mn-ea"/>
              </a:rPr>
              <a:t> </a:t>
            </a:r>
            <a:r>
              <a:rPr lang="ko-KR" altLang="en-US" sz="1400" dirty="0" smtClean="0">
                <a:solidFill>
                  <a:schemeClr val="bg1"/>
                </a:solidFill>
                <a:latin typeface="+mn-ea"/>
                <a:ea typeface="+mn-ea"/>
              </a:rPr>
              <a:t>사이트</a:t>
            </a:r>
            <a:endParaRPr lang="ko-KR" altLang="en-US" sz="1400" dirty="0">
              <a:solidFill>
                <a:schemeClr val="bg1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altLang="en-US" sz="3600" smtClean="0">
                <a:latin typeface="+mj-ea"/>
                <a:ea typeface="+mj-ea"/>
              </a:rPr>
              <a:t>조직도</a:t>
            </a:r>
            <a:endParaRPr lang="ko-KR" altLang="en-US" sz="3600" dirty="0">
              <a:latin typeface="+mj-ea"/>
              <a:ea typeface="+mj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90600" y="1905000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유현석</a:t>
            </a:r>
            <a:endParaRPr lang="ko-KR" alt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95600" y="3200400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김희진</a:t>
            </a:r>
            <a:endParaRPr lang="ko-KR" alt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724400" y="3200400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김준수</a:t>
            </a:r>
            <a:endParaRPr lang="ko-KR" alt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66800" y="3200400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이수덕</a:t>
            </a:r>
            <a:endParaRPr lang="ko-KR" alt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477000" y="3200400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이정현</a:t>
            </a:r>
            <a:endParaRPr lang="ko-KR" alt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90600" y="1447800"/>
            <a:ext cx="5886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PM</a:t>
            </a:r>
            <a:endParaRPr lang="ko-KR" altLang="en-US" sz="2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altLang="en-US" sz="3600" smtClean="0">
                <a:latin typeface="+mj-ea"/>
                <a:ea typeface="+mj-ea"/>
              </a:rPr>
              <a:t>스케줄</a:t>
            </a:r>
            <a:endParaRPr lang="ko-KR" altLang="en-US" sz="3600" dirty="0">
              <a:latin typeface="+mj-ea"/>
              <a:ea typeface="+mj-ea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3451257717"/>
              </p:ext>
            </p:extLst>
          </p:nvPr>
        </p:nvGraphicFramePr>
        <p:xfrm>
          <a:off x="533400" y="1447800"/>
          <a:ext cx="8113707" cy="4876799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59101"/>
                <a:gridCol w="1159101"/>
                <a:gridCol w="1159101"/>
                <a:gridCol w="1159101"/>
                <a:gridCol w="1159101"/>
                <a:gridCol w="1159101"/>
                <a:gridCol w="1159101"/>
              </a:tblGrid>
              <a:tr h="444795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</a:t>
                      </a:r>
                      <a:r>
                        <a:rPr lang="ko-KR" altLang="en-US" dirty="0" smtClean="0"/>
                        <a:t>주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</a:t>
                      </a:r>
                      <a:r>
                        <a:rPr lang="ko-KR" altLang="en-US" dirty="0" smtClean="0"/>
                        <a:t>주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3</a:t>
                      </a:r>
                      <a:r>
                        <a:rPr lang="ko-KR" altLang="en-US" dirty="0" smtClean="0"/>
                        <a:t>주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4</a:t>
                      </a:r>
                      <a:r>
                        <a:rPr lang="ko-KR" altLang="en-US" dirty="0" smtClean="0"/>
                        <a:t>주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5</a:t>
                      </a:r>
                      <a:r>
                        <a:rPr lang="ko-KR" altLang="en-US" dirty="0" smtClean="0"/>
                        <a:t>주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+mn-ea"/>
                          <a:ea typeface="+mn-ea"/>
                        </a:rPr>
                        <a:t>6</a:t>
                      </a:r>
                      <a:r>
                        <a:rPr lang="ko-KR" altLang="en-US" dirty="0" smtClean="0">
                          <a:latin typeface="+mn-ea"/>
                          <a:ea typeface="+mn-ea"/>
                        </a:rPr>
                        <a:t>주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/>
                </a:tc>
              </a:tr>
              <a:tr h="726946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sz="1600" b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주제선정</a:t>
                      </a:r>
                      <a:endParaRPr lang="ko-KR" altLang="en-US" sz="16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726946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sz="1600" b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시나리오</a:t>
                      </a:r>
                      <a:endParaRPr lang="ko-KR" altLang="en-US" sz="16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781426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1600" b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UI</a:t>
                      </a:r>
                      <a:endParaRPr lang="ko-KR" altLang="en-US" sz="16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691642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1600" b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DB </a:t>
                      </a:r>
                      <a:r>
                        <a:rPr lang="ko-KR" altLang="en-US" sz="1600" b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모델링</a:t>
                      </a:r>
                      <a:endParaRPr lang="ko-KR" altLang="en-US" sz="16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778098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sz="1600" b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기능 구현</a:t>
                      </a:r>
                      <a:endParaRPr lang="ko-KR" altLang="en-US" sz="16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726946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sz="1600" b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테스트</a:t>
                      </a:r>
                      <a:endParaRPr lang="ko-KR" altLang="en-US" sz="16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모서리가 둥근 직사각형 3"/>
          <p:cNvSpPr/>
          <p:nvPr/>
        </p:nvSpPr>
        <p:spPr>
          <a:xfrm>
            <a:off x="1752600" y="2057400"/>
            <a:ext cx="1066800" cy="36004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2895600" y="2819400"/>
            <a:ext cx="1066800" cy="36004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3657600" y="3581400"/>
            <a:ext cx="3733800" cy="36004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4038600" y="4267200"/>
            <a:ext cx="2286000" cy="36004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4876800" y="5029200"/>
            <a:ext cx="2971800" cy="36004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6324600" y="5791200"/>
            <a:ext cx="2286000" cy="36004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altLang="en-US" sz="3600" smtClean="0">
                <a:latin typeface="+mj-ea"/>
                <a:ea typeface="+mj-ea"/>
              </a:rPr>
              <a:t>네트워크 토폴로지</a:t>
            </a:r>
            <a:endParaRPr lang="ko-KR" altLang="en-US" sz="3600" dirty="0">
              <a:latin typeface="+mj-ea"/>
              <a:ea typeface="+mj-ea"/>
            </a:endParaRPr>
          </a:p>
        </p:txBody>
      </p:sp>
      <p:pic>
        <p:nvPicPr>
          <p:cNvPr id="3" name="Picture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1360" t="7547" r="-1360" b="39980"/>
          <a:stretch/>
        </p:blipFill>
        <p:spPr>
          <a:xfrm>
            <a:off x="3581400" y="4876800"/>
            <a:ext cx="1813677" cy="1143000"/>
          </a:xfrm>
          <a:prstGeom prst="rect">
            <a:avLst/>
          </a:prstGeom>
        </p:spPr>
      </p:pic>
      <p:pic>
        <p:nvPicPr>
          <p:cNvPr id="4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35043" r="33051" b="12295"/>
          <a:stretch/>
        </p:blipFill>
        <p:spPr>
          <a:xfrm>
            <a:off x="2057400" y="1981200"/>
            <a:ext cx="838200" cy="152147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6350" stA="50000" endA="300" endPos="55000" dir="5400000" sy="-100000" algn="bl" rotWithShape="0"/>
          </a:effectLst>
        </p:spPr>
      </p:pic>
      <p:pic>
        <p:nvPicPr>
          <p:cNvPr id="5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35043" r="33051" b="12295"/>
          <a:stretch/>
        </p:blipFill>
        <p:spPr>
          <a:xfrm>
            <a:off x="5943600" y="1981200"/>
            <a:ext cx="838200" cy="152147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6350" stA="50000" endA="300" endPos="55000" dir="5400000" sy="-100000" algn="bl" rotWithShape="0"/>
          </a:effectLst>
        </p:spPr>
      </p:pic>
      <p:sp>
        <p:nvSpPr>
          <p:cNvPr id="6" name="TextBox 5"/>
          <p:cNvSpPr txBox="1"/>
          <p:nvPr/>
        </p:nvSpPr>
        <p:spPr>
          <a:xfrm>
            <a:off x="6096000" y="1524000"/>
            <a:ext cx="6094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DB</a:t>
            </a:r>
            <a:endParaRPr lang="ko-KR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828800" y="1524000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SERVER</a:t>
            </a:r>
            <a:endParaRPr lang="ko-KR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828800" y="3657600"/>
            <a:ext cx="1676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Centos 6.5</a:t>
            </a:r>
          </a:p>
          <a:p>
            <a:r>
              <a:rPr lang="en-US" altLang="ko-KR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Apache 2.2</a:t>
            </a:r>
          </a:p>
          <a:p>
            <a:r>
              <a:rPr lang="en-US" altLang="ko-KR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Tomcat 7.0</a:t>
            </a:r>
            <a:endParaRPr lang="ko-KR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721586" y="3657600"/>
            <a:ext cx="34224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Centos 6.5</a:t>
            </a:r>
          </a:p>
          <a:p>
            <a:r>
              <a:rPr lang="en-US" altLang="ko-KR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Oracle 11g Enterprise </a:t>
            </a:r>
            <a:endParaRPr lang="ko-KR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581400" y="6172200"/>
            <a:ext cx="33462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Windows 8.1</a:t>
            </a:r>
          </a:p>
          <a:p>
            <a:r>
              <a:rPr lang="en-US" altLang="ko-KR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Eclipse EE</a:t>
            </a:r>
            <a:endParaRPr lang="ko-KR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altLang="en-US" sz="3600" smtClean="0">
                <a:latin typeface="+mj-ea"/>
                <a:ea typeface="+mj-ea"/>
              </a:rPr>
              <a:t>모델링</a:t>
            </a:r>
            <a:endParaRPr lang="ko-KR" altLang="en-US" sz="3600" dirty="0">
              <a:latin typeface="+mj-ea"/>
              <a:ea typeface="+mj-ea"/>
            </a:endParaRPr>
          </a:p>
        </p:txBody>
      </p:sp>
      <p:pic>
        <p:nvPicPr>
          <p:cNvPr id="1026" name="Picture 2" descr="C:\Users\leejunghyun\Desktop\123123123123123123123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1981200"/>
            <a:ext cx="8610600" cy="420004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altLang="en-US" sz="3600" smtClean="0">
                <a:latin typeface="+mj-ea"/>
                <a:ea typeface="+mj-ea"/>
              </a:rPr>
              <a:t>테이블 명세서 </a:t>
            </a:r>
            <a:r>
              <a:rPr lang="en-US" altLang="en-US" sz="3600" dirty="0" smtClean="0">
                <a:latin typeface="+mj-ea"/>
                <a:ea typeface="+mj-ea"/>
              </a:rPr>
              <a:t>1</a:t>
            </a:r>
            <a:endParaRPr lang="ko-KR" altLang="en-US" sz="3600" dirty="0">
              <a:latin typeface="+mj-ea"/>
              <a:ea typeface="+mj-ea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685800" y="1295400"/>
          <a:ext cx="7924800" cy="5105398"/>
        </p:xfrm>
        <a:graphic>
          <a:graphicData uri="http://schemas.openxmlformats.org/drawingml/2006/table">
            <a:tbl>
              <a:tblPr/>
              <a:tblGrid>
                <a:gridCol w="916045"/>
                <a:gridCol w="543587"/>
                <a:gridCol w="838031"/>
                <a:gridCol w="1147574"/>
                <a:gridCol w="543587"/>
                <a:gridCol w="936178"/>
                <a:gridCol w="543587"/>
                <a:gridCol w="543587"/>
                <a:gridCol w="1026777"/>
                <a:gridCol w="885847"/>
              </a:tblGrid>
              <a:tr h="41620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Table Name</a:t>
                      </a:r>
                    </a:p>
                  </a:txBody>
                  <a:tcPr marL="5809" marR="5809" marT="580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PK</a:t>
                      </a:r>
                    </a:p>
                  </a:txBody>
                  <a:tcPr marL="5809" marR="5809" marT="58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Column</a:t>
                      </a:r>
                    </a:p>
                  </a:txBody>
                  <a:tcPr marL="5809" marR="5809" marT="58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Data Type</a:t>
                      </a:r>
                    </a:p>
                  </a:txBody>
                  <a:tcPr marL="5809" marR="5809" marT="58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Default</a:t>
                      </a:r>
                    </a:p>
                  </a:txBody>
                  <a:tcPr marL="5809" marR="5809" marT="58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NULL</a:t>
                      </a:r>
                    </a:p>
                  </a:txBody>
                  <a:tcPr marL="5809" marR="5809" marT="58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기본키</a:t>
                      </a:r>
                    </a:p>
                  </a:txBody>
                  <a:tcPr marL="5809" marR="5809" marT="58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외래키</a:t>
                      </a:r>
                    </a:p>
                  </a:txBody>
                  <a:tcPr marL="5809" marR="5809" marT="58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외래키 테이블</a:t>
                      </a:r>
                    </a:p>
                  </a:txBody>
                  <a:tcPr marL="5809" marR="5809" marT="58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외래키 컬럼명</a:t>
                      </a:r>
                    </a:p>
                  </a:txBody>
                  <a:tcPr marL="5809" marR="5809" marT="58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3476">
                <a:tc rowSpan="12"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MEMBER</a:t>
                      </a:r>
                    </a:p>
                  </a:txBody>
                  <a:tcPr marL="5809" marR="5809" marT="580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PK</a:t>
                      </a:r>
                    </a:p>
                  </a:txBody>
                  <a:tcPr marL="5809" marR="5809" marT="58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ID</a:t>
                      </a:r>
                    </a:p>
                  </a:txBody>
                  <a:tcPr marL="5809" marR="5809" marT="58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VARCHAR2(20)</a:t>
                      </a:r>
                    </a:p>
                  </a:txBody>
                  <a:tcPr marL="5809" marR="5809" marT="58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809" marR="5809" marT="58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NOT NULL</a:t>
                      </a:r>
                    </a:p>
                  </a:txBody>
                  <a:tcPr marL="5809" marR="5809" marT="58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PK</a:t>
                      </a:r>
                    </a:p>
                  </a:txBody>
                  <a:tcPr marL="5809" marR="5809" marT="58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809" marR="5809" marT="58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809" marR="5809" marT="58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809" marR="5809" marT="58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347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809" marR="5809" marT="58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PWD</a:t>
                      </a:r>
                    </a:p>
                  </a:txBody>
                  <a:tcPr marL="5809" marR="5809" marT="58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VARCHAR2(20)</a:t>
                      </a:r>
                    </a:p>
                  </a:txBody>
                  <a:tcPr marL="5809" marR="5809" marT="58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809" marR="5809" marT="58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NOT NULL</a:t>
                      </a:r>
                    </a:p>
                  </a:txBody>
                  <a:tcPr marL="5809" marR="5809" marT="58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809" marR="5809" marT="58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809" marR="5809" marT="58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809" marR="5809" marT="58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809" marR="5809" marT="58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347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809" marR="5809" marT="58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MNAME</a:t>
                      </a:r>
                    </a:p>
                  </a:txBody>
                  <a:tcPr marL="5809" marR="5809" marT="58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CHAR(20)</a:t>
                      </a:r>
                    </a:p>
                  </a:txBody>
                  <a:tcPr marL="5809" marR="5809" marT="58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809" marR="5809" marT="58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NOT NULL</a:t>
                      </a:r>
                    </a:p>
                  </a:txBody>
                  <a:tcPr marL="5809" marR="5809" marT="58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809" marR="5809" marT="58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809" marR="5809" marT="58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809" marR="5809" marT="58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809" marR="5809" marT="58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347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809" marR="5809" marT="58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BIRTHDAY</a:t>
                      </a:r>
                    </a:p>
                  </a:txBody>
                  <a:tcPr marL="5809" marR="5809" marT="58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DATE</a:t>
                      </a:r>
                    </a:p>
                  </a:txBody>
                  <a:tcPr marL="5809" marR="5809" marT="58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809" marR="5809" marT="58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NOT NULL</a:t>
                      </a:r>
                    </a:p>
                  </a:txBody>
                  <a:tcPr marL="5809" marR="5809" marT="58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809" marR="5809" marT="58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809" marR="5809" marT="58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809" marR="5809" marT="58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809" marR="5809" marT="58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347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809" marR="5809" marT="58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EMAIL</a:t>
                      </a:r>
                    </a:p>
                  </a:txBody>
                  <a:tcPr marL="5809" marR="5809" marT="58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VARCHAR2(30)</a:t>
                      </a:r>
                    </a:p>
                  </a:txBody>
                  <a:tcPr marL="5809" marR="5809" marT="58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809" marR="5809" marT="58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NOT NULL</a:t>
                      </a:r>
                    </a:p>
                  </a:txBody>
                  <a:tcPr marL="5809" marR="5809" marT="58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809" marR="5809" marT="58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809" marR="5809" marT="58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809" marR="5809" marT="58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809" marR="5809" marT="58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347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809" marR="5809" marT="58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MADDRESS</a:t>
                      </a:r>
                    </a:p>
                  </a:txBody>
                  <a:tcPr marL="5809" marR="5809" marT="58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VARCHAR2(500)</a:t>
                      </a:r>
                    </a:p>
                  </a:txBody>
                  <a:tcPr marL="5809" marR="5809" marT="58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809" marR="5809" marT="58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NOT NULL</a:t>
                      </a:r>
                    </a:p>
                  </a:txBody>
                  <a:tcPr marL="5809" marR="5809" marT="58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809" marR="5809" marT="58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809" marR="5809" marT="58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809" marR="5809" marT="58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809" marR="5809" marT="58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347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809" marR="5809" marT="58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PHONE</a:t>
                      </a:r>
                    </a:p>
                  </a:txBody>
                  <a:tcPr marL="5809" marR="5809" marT="58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VARCHAR2(20)</a:t>
                      </a:r>
                    </a:p>
                  </a:txBody>
                  <a:tcPr marL="5809" marR="5809" marT="58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809" marR="5809" marT="58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NOT NULL</a:t>
                      </a:r>
                    </a:p>
                  </a:txBody>
                  <a:tcPr marL="5809" marR="5809" marT="58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809" marR="5809" marT="58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809" marR="5809" marT="58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809" marR="5809" marT="58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809" marR="5809" marT="58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347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809" marR="5809" marT="58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MPOSITION</a:t>
                      </a:r>
                    </a:p>
                  </a:txBody>
                  <a:tcPr marL="5809" marR="5809" marT="58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VARCHAR2(15)</a:t>
                      </a:r>
                    </a:p>
                  </a:txBody>
                  <a:tcPr marL="5809" marR="5809" marT="58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809" marR="5809" marT="58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NOT NULL</a:t>
                      </a:r>
                    </a:p>
                  </a:txBody>
                  <a:tcPr marL="5809" marR="5809" marT="58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809" marR="5809" marT="58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809" marR="5809" marT="58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809" marR="5809" marT="58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809" marR="5809" marT="58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347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809" marR="5809" marT="58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CLUB</a:t>
                      </a:r>
                    </a:p>
                  </a:txBody>
                  <a:tcPr marL="5809" marR="5809" marT="58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VARCHAR2(20)</a:t>
                      </a:r>
                    </a:p>
                  </a:txBody>
                  <a:tcPr marL="5809" marR="5809" marT="58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809" marR="5809" marT="58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809" marR="5809" marT="58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809" marR="5809" marT="58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809" marR="5809" marT="58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809" marR="5809" marT="58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809" marR="5809" marT="58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347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809" marR="5809" marT="58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RATING</a:t>
                      </a:r>
                    </a:p>
                  </a:txBody>
                  <a:tcPr marL="5809" marR="5809" marT="58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VARCHAR2(5)</a:t>
                      </a:r>
                    </a:p>
                  </a:txBody>
                  <a:tcPr marL="5809" marR="5809" marT="58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809" marR="5809" marT="58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NOT NULL</a:t>
                      </a:r>
                    </a:p>
                  </a:txBody>
                  <a:tcPr marL="5809" marR="5809" marT="58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809" marR="5809" marT="58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809" marR="5809" marT="58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809" marR="5809" marT="58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809" marR="5809" marT="58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347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809" marR="5809" marT="58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GENDER</a:t>
                      </a:r>
                    </a:p>
                  </a:txBody>
                  <a:tcPr marL="5809" marR="5809" marT="58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VARCHAR2(10)</a:t>
                      </a:r>
                    </a:p>
                  </a:txBody>
                  <a:tcPr marL="5809" marR="5809" marT="58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809" marR="5809" marT="58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NOT NULL</a:t>
                      </a:r>
                    </a:p>
                  </a:txBody>
                  <a:tcPr marL="5809" marR="5809" marT="58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809" marR="5809" marT="58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809" marR="5809" marT="58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809" marR="5809" marT="58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809" marR="5809" marT="58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347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809" marR="5809" marT="58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GPAGE</a:t>
                      </a:r>
                    </a:p>
                  </a:txBody>
                  <a:tcPr marL="5809" marR="5809" marT="58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VARCHAR2(200)</a:t>
                      </a:r>
                    </a:p>
                  </a:txBody>
                  <a:tcPr marL="5809" marR="5809" marT="58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809" marR="5809" marT="58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809" marR="5809" marT="58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809" marR="5809" marT="58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809" marR="5809" marT="58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809" marR="5809" marT="58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809" marR="5809" marT="58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3476"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ZIPCODE</a:t>
                      </a:r>
                    </a:p>
                  </a:txBody>
                  <a:tcPr marL="5809" marR="5809" marT="580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PK</a:t>
                      </a:r>
                    </a:p>
                  </a:txBody>
                  <a:tcPr marL="5809" marR="5809" marT="58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SEQ</a:t>
                      </a:r>
                    </a:p>
                  </a:txBody>
                  <a:tcPr marL="5809" marR="5809" marT="58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NUMBER(5)</a:t>
                      </a:r>
                    </a:p>
                  </a:txBody>
                  <a:tcPr marL="5809" marR="5809" marT="58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809" marR="5809" marT="58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NOT NULL</a:t>
                      </a:r>
                    </a:p>
                  </a:txBody>
                  <a:tcPr marL="5809" marR="5809" marT="58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809" marR="5809" marT="58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809" marR="5809" marT="58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809" marR="5809" marT="58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809" marR="5809" marT="58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347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809" marR="5809" marT="58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ZICPDOE</a:t>
                      </a:r>
                    </a:p>
                  </a:txBody>
                  <a:tcPr marL="5809" marR="5809" marT="58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VARCHAR2(7)</a:t>
                      </a:r>
                    </a:p>
                  </a:txBody>
                  <a:tcPr marL="5809" marR="5809" marT="58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809" marR="5809" marT="58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NOT NULL</a:t>
                      </a:r>
                    </a:p>
                  </a:txBody>
                  <a:tcPr marL="5809" marR="5809" marT="58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809" marR="5809" marT="58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809" marR="5809" marT="58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809" marR="5809" marT="58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809" marR="5809" marT="58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347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809" marR="5809" marT="58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SIDO</a:t>
                      </a:r>
                    </a:p>
                  </a:txBody>
                  <a:tcPr marL="5809" marR="5809" marT="58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VARCHAR2(15)</a:t>
                      </a:r>
                    </a:p>
                  </a:txBody>
                  <a:tcPr marL="5809" marR="5809" marT="58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809" marR="5809" marT="58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NOT NULL</a:t>
                      </a:r>
                    </a:p>
                  </a:txBody>
                  <a:tcPr marL="5809" marR="5809" marT="58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809" marR="5809" marT="58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809" marR="5809" marT="58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809" marR="5809" marT="58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809" marR="5809" marT="58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347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809" marR="5809" marT="58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GUGUN</a:t>
                      </a:r>
                    </a:p>
                  </a:txBody>
                  <a:tcPr marL="5809" marR="5809" marT="58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VARCHAR2(50)</a:t>
                      </a:r>
                    </a:p>
                  </a:txBody>
                  <a:tcPr marL="5809" marR="5809" marT="58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809" marR="5809" marT="58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NOT NULL</a:t>
                      </a:r>
                    </a:p>
                  </a:txBody>
                  <a:tcPr marL="5809" marR="5809" marT="58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809" marR="5809" marT="58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809" marR="5809" marT="58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809" marR="5809" marT="58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809" marR="5809" marT="58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347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809" marR="5809" marT="58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DONG</a:t>
                      </a:r>
                    </a:p>
                  </a:txBody>
                  <a:tcPr marL="5809" marR="5809" marT="58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VARCHAR2(200)</a:t>
                      </a:r>
                    </a:p>
                  </a:txBody>
                  <a:tcPr marL="5809" marR="5809" marT="58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809" marR="5809" marT="58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NOT NULL</a:t>
                      </a:r>
                    </a:p>
                  </a:txBody>
                  <a:tcPr marL="5809" marR="5809" marT="58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809" marR="5809" marT="58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809" marR="5809" marT="58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809" marR="5809" marT="58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809" marR="5809" marT="58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347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809" marR="5809" marT="58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BUNJI</a:t>
                      </a:r>
                    </a:p>
                  </a:txBody>
                  <a:tcPr marL="5809" marR="5809" marT="58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VARCHAR2(200)</a:t>
                      </a:r>
                    </a:p>
                  </a:txBody>
                  <a:tcPr marL="5809" marR="5809" marT="58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809" marR="5809" marT="58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NOT NULL</a:t>
                      </a:r>
                    </a:p>
                  </a:txBody>
                  <a:tcPr marL="5809" marR="5809" marT="58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809" marR="5809" marT="58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809" marR="5809" marT="58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809" marR="5809" marT="58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809" marR="5809" marT="58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3476"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MESSAGE</a:t>
                      </a:r>
                    </a:p>
                  </a:txBody>
                  <a:tcPr marL="5809" marR="5809" marT="580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PK</a:t>
                      </a:r>
                    </a:p>
                  </a:txBody>
                  <a:tcPr marL="5809" marR="5809" marT="58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MESNO</a:t>
                      </a:r>
                    </a:p>
                  </a:txBody>
                  <a:tcPr marL="5809" marR="5809" marT="58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NUMBER(30)</a:t>
                      </a:r>
                    </a:p>
                  </a:txBody>
                  <a:tcPr marL="5809" marR="5809" marT="58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809" marR="5809" marT="58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NOT NULL</a:t>
                      </a:r>
                    </a:p>
                  </a:txBody>
                  <a:tcPr marL="5809" marR="5809" marT="58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PK</a:t>
                      </a:r>
                    </a:p>
                  </a:txBody>
                  <a:tcPr marL="5809" marR="5809" marT="58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809" marR="5809" marT="58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809" marR="5809" marT="58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809" marR="5809" marT="58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347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809" marR="5809" marT="58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MESPOSTS</a:t>
                      </a:r>
                    </a:p>
                  </a:txBody>
                  <a:tcPr marL="5809" marR="5809" marT="58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VARCHAR2(1000)</a:t>
                      </a:r>
                    </a:p>
                  </a:txBody>
                  <a:tcPr marL="5809" marR="5809" marT="58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809" marR="5809" marT="58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NOT NULL</a:t>
                      </a:r>
                    </a:p>
                  </a:txBody>
                  <a:tcPr marL="5809" marR="5809" marT="58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809" marR="5809" marT="58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809" marR="5809" marT="58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809" marR="5809" marT="58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809" marR="5809" marT="58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347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809" marR="5809" marT="58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SEND</a:t>
                      </a:r>
                    </a:p>
                  </a:txBody>
                  <a:tcPr marL="5809" marR="5809" marT="58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VARCHAR2(20)</a:t>
                      </a:r>
                    </a:p>
                  </a:txBody>
                  <a:tcPr marL="5809" marR="5809" marT="58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809" marR="5809" marT="58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NOT NULL</a:t>
                      </a:r>
                    </a:p>
                  </a:txBody>
                  <a:tcPr marL="5809" marR="5809" marT="58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809" marR="5809" marT="58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809" marR="5809" marT="58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809" marR="5809" marT="58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809" marR="5809" marT="58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347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809" marR="5809" marT="58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MESDATE</a:t>
                      </a:r>
                    </a:p>
                  </a:txBody>
                  <a:tcPr marL="5809" marR="5809" marT="58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VARCHAR2(20)</a:t>
                      </a:r>
                    </a:p>
                  </a:txBody>
                  <a:tcPr marL="5809" marR="5809" marT="58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809" marR="5809" marT="58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NOT NULL</a:t>
                      </a:r>
                    </a:p>
                  </a:txBody>
                  <a:tcPr marL="5809" marR="5809" marT="58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809" marR="5809" marT="58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809" marR="5809" marT="58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809" marR="5809" marT="58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809" marR="5809" marT="58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272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809" marR="5809" marT="58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RECEIV</a:t>
                      </a:r>
                    </a:p>
                  </a:txBody>
                  <a:tcPr marL="5809" marR="5809" marT="58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VARCHAR2(20)</a:t>
                      </a:r>
                    </a:p>
                  </a:txBody>
                  <a:tcPr marL="5809" marR="5809" marT="58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809" marR="5809" marT="58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NOT NULL</a:t>
                      </a:r>
                    </a:p>
                  </a:txBody>
                  <a:tcPr marL="5809" marR="5809" marT="58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809" marR="5809" marT="58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809" marR="5809" marT="58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809" marR="5809" marT="58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809" marR="5809" marT="58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altLang="en-US" sz="3600" smtClean="0">
                <a:latin typeface="+mj-ea"/>
                <a:ea typeface="+mj-ea"/>
              </a:rPr>
              <a:t>테이블 명세서 </a:t>
            </a:r>
            <a:r>
              <a:rPr lang="en-US" altLang="en-US" sz="3600" dirty="0" smtClean="0">
                <a:latin typeface="+mj-ea"/>
                <a:ea typeface="+mj-ea"/>
              </a:rPr>
              <a:t>2</a:t>
            </a:r>
            <a:endParaRPr lang="ko-KR" altLang="en-US" sz="3600" dirty="0">
              <a:latin typeface="+mj-ea"/>
              <a:ea typeface="+mj-ea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228600" y="1524000"/>
          <a:ext cx="8763000" cy="4800594"/>
        </p:xfrm>
        <a:graphic>
          <a:graphicData uri="http://schemas.openxmlformats.org/drawingml/2006/table">
            <a:tbl>
              <a:tblPr/>
              <a:tblGrid>
                <a:gridCol w="1074303"/>
                <a:gridCol w="617153"/>
                <a:gridCol w="1020017"/>
                <a:gridCol w="1177161"/>
                <a:gridCol w="1108589"/>
                <a:gridCol w="1074303"/>
                <a:gridCol w="617153"/>
                <a:gridCol w="985731"/>
                <a:gridCol w="1088590"/>
              </a:tblGrid>
              <a:tr h="29365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Table Name</a:t>
                      </a:r>
                    </a:p>
                  </a:txBody>
                  <a:tcPr marL="5969" marR="5969" marT="596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PK</a:t>
                      </a:r>
                    </a:p>
                  </a:txBody>
                  <a:tcPr marL="5969" marR="5969" marT="596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Column</a:t>
                      </a:r>
                    </a:p>
                  </a:txBody>
                  <a:tcPr marL="5969" marR="5969" marT="596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Data Type</a:t>
                      </a:r>
                    </a:p>
                  </a:txBody>
                  <a:tcPr marL="5969" marR="5969" marT="596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NULL</a:t>
                      </a:r>
                    </a:p>
                  </a:txBody>
                  <a:tcPr marL="5969" marR="5969" marT="596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기본키</a:t>
                      </a:r>
                    </a:p>
                  </a:txBody>
                  <a:tcPr marL="5969" marR="5969" marT="596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외래키</a:t>
                      </a:r>
                    </a:p>
                  </a:txBody>
                  <a:tcPr marL="5969" marR="5969" marT="596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외래키 테이블</a:t>
                      </a:r>
                    </a:p>
                  </a:txBody>
                  <a:tcPr marL="5969" marR="5969" marT="596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외래키 컬럼명</a:t>
                      </a:r>
                    </a:p>
                  </a:txBody>
                  <a:tcPr marL="5969" marR="5969" marT="596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0886"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FREEGP</a:t>
                      </a:r>
                    </a:p>
                  </a:txBody>
                  <a:tcPr marL="5969" marR="5969" marT="596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PK</a:t>
                      </a:r>
                    </a:p>
                  </a:txBody>
                  <a:tcPr marL="5969" marR="5969" marT="596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FRGNO</a:t>
                      </a:r>
                    </a:p>
                  </a:txBody>
                  <a:tcPr marL="5969" marR="5969" marT="596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NUMBER(30)</a:t>
                      </a:r>
                    </a:p>
                  </a:txBody>
                  <a:tcPr marL="5969" marR="5969" marT="596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NOT NULL</a:t>
                      </a:r>
                    </a:p>
                  </a:txBody>
                  <a:tcPr marL="5969" marR="5969" marT="596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PK</a:t>
                      </a:r>
                    </a:p>
                  </a:txBody>
                  <a:tcPr marL="5969" marR="5969" marT="596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969" marR="5969" marT="596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969" marR="5969" marT="596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969" marR="5969" marT="596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088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969" marR="5969" marT="596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ID</a:t>
                      </a:r>
                    </a:p>
                  </a:txBody>
                  <a:tcPr marL="5969" marR="5969" marT="596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VARCHAR2(50)</a:t>
                      </a:r>
                    </a:p>
                  </a:txBody>
                  <a:tcPr marL="5969" marR="5969" marT="596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NOT NULL</a:t>
                      </a:r>
                    </a:p>
                  </a:txBody>
                  <a:tcPr marL="5969" marR="5969" marT="596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969" marR="5969" marT="596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FK</a:t>
                      </a:r>
                    </a:p>
                  </a:txBody>
                  <a:tcPr marL="5969" marR="5969" marT="596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MEMBER</a:t>
                      </a:r>
                    </a:p>
                  </a:txBody>
                  <a:tcPr marL="5969" marR="5969" marT="596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id</a:t>
                      </a:r>
                    </a:p>
                  </a:txBody>
                  <a:tcPr marL="5969" marR="5969" marT="596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088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969" marR="5969" marT="596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FRGDATE</a:t>
                      </a:r>
                    </a:p>
                  </a:txBody>
                  <a:tcPr marL="5969" marR="5969" marT="596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DATE</a:t>
                      </a:r>
                    </a:p>
                  </a:txBody>
                  <a:tcPr marL="5969" marR="5969" marT="596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NOT NULL</a:t>
                      </a:r>
                    </a:p>
                  </a:txBody>
                  <a:tcPr marL="5969" marR="5969" marT="596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969" marR="5969" marT="596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969" marR="5969" marT="596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969" marR="5969" marT="596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969" marR="5969" marT="596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088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969" marR="5969" marT="596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FRGSUBJECT</a:t>
                      </a:r>
                    </a:p>
                  </a:txBody>
                  <a:tcPr marL="5969" marR="5969" marT="596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VARCHAR2(20)</a:t>
                      </a:r>
                    </a:p>
                  </a:txBody>
                  <a:tcPr marL="5969" marR="5969" marT="596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NOT NULL</a:t>
                      </a:r>
                    </a:p>
                  </a:txBody>
                  <a:tcPr marL="5969" marR="5969" marT="596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969" marR="5969" marT="596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969" marR="5969" marT="596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969" marR="5969" marT="596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969" marR="5969" marT="596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088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969" marR="5969" marT="596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FRGVIEWS</a:t>
                      </a:r>
                    </a:p>
                  </a:txBody>
                  <a:tcPr marL="5969" marR="5969" marT="596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NUMBER(5)</a:t>
                      </a:r>
                    </a:p>
                  </a:txBody>
                  <a:tcPr marL="5969" marR="5969" marT="596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NOT NULL</a:t>
                      </a:r>
                    </a:p>
                  </a:txBody>
                  <a:tcPr marL="5969" marR="5969" marT="596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969" marR="5969" marT="596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969" marR="5969" marT="596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969" marR="5969" marT="596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969" marR="5969" marT="596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088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969" marR="5969" marT="596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FRGPOSTS</a:t>
                      </a:r>
                    </a:p>
                  </a:txBody>
                  <a:tcPr marL="5969" marR="5969" marT="596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VARCHAR2(2000)</a:t>
                      </a:r>
                    </a:p>
                  </a:txBody>
                  <a:tcPr marL="5969" marR="5969" marT="596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NOT NULL</a:t>
                      </a:r>
                    </a:p>
                  </a:txBody>
                  <a:tcPr marL="5969" marR="5969" marT="596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969" marR="5969" marT="596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969" marR="5969" marT="596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969" marR="5969" marT="596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969" marR="5969" marT="596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0886"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FREEGPDP</a:t>
                      </a:r>
                    </a:p>
                  </a:txBody>
                  <a:tcPr marL="5969" marR="5969" marT="596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PK</a:t>
                      </a:r>
                    </a:p>
                  </a:txBody>
                  <a:tcPr marL="5969" marR="5969" marT="596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FRDNO</a:t>
                      </a:r>
                    </a:p>
                  </a:txBody>
                  <a:tcPr marL="5969" marR="5969" marT="596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NUMBER(30)</a:t>
                      </a:r>
                    </a:p>
                  </a:txBody>
                  <a:tcPr marL="5969" marR="5969" marT="596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NOT NULL</a:t>
                      </a:r>
                    </a:p>
                  </a:txBody>
                  <a:tcPr marL="5969" marR="5969" marT="596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PK</a:t>
                      </a:r>
                    </a:p>
                  </a:txBody>
                  <a:tcPr marL="5969" marR="5969" marT="596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969" marR="5969" marT="596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969" marR="5969" marT="596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969" marR="5969" marT="596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088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969" marR="5969" marT="596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FRGNO</a:t>
                      </a:r>
                    </a:p>
                  </a:txBody>
                  <a:tcPr marL="5969" marR="5969" marT="596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NUMBER(30)</a:t>
                      </a:r>
                    </a:p>
                  </a:txBody>
                  <a:tcPr marL="5969" marR="5969" marT="596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NOT NULL</a:t>
                      </a:r>
                    </a:p>
                  </a:txBody>
                  <a:tcPr marL="5969" marR="5969" marT="596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969" marR="5969" marT="596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FK</a:t>
                      </a:r>
                    </a:p>
                  </a:txBody>
                  <a:tcPr marL="5969" marR="5969" marT="596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FREEGP</a:t>
                      </a:r>
                    </a:p>
                  </a:txBody>
                  <a:tcPr marL="5969" marR="5969" marT="596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FRGNO</a:t>
                      </a:r>
                    </a:p>
                  </a:txBody>
                  <a:tcPr marL="5969" marR="5969" marT="596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088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969" marR="5969" marT="596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FRDDATE</a:t>
                      </a:r>
                    </a:p>
                  </a:txBody>
                  <a:tcPr marL="5969" marR="5969" marT="596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DATE</a:t>
                      </a:r>
                    </a:p>
                  </a:txBody>
                  <a:tcPr marL="5969" marR="5969" marT="596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NOT NULL</a:t>
                      </a:r>
                    </a:p>
                  </a:txBody>
                  <a:tcPr marL="5969" marR="5969" marT="596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969" marR="5969" marT="596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969" marR="5969" marT="596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969" marR="5969" marT="596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969" marR="5969" marT="596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088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969" marR="5969" marT="596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FRDREPLY</a:t>
                      </a:r>
                    </a:p>
                  </a:txBody>
                  <a:tcPr marL="5969" marR="5969" marT="596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VARCHAR2(500)</a:t>
                      </a:r>
                    </a:p>
                  </a:txBody>
                  <a:tcPr marL="5969" marR="5969" marT="596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NOT NULL</a:t>
                      </a:r>
                    </a:p>
                  </a:txBody>
                  <a:tcPr marL="5969" marR="5969" marT="596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969" marR="5969" marT="596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969" marR="5969" marT="596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969" marR="5969" marT="596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969" marR="5969" marT="596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088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969" marR="5969" marT="596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FRDID</a:t>
                      </a:r>
                    </a:p>
                  </a:txBody>
                  <a:tcPr marL="5969" marR="5969" marT="596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VARCHAR2(20)</a:t>
                      </a:r>
                    </a:p>
                  </a:txBody>
                  <a:tcPr marL="5969" marR="5969" marT="596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NOT NULL</a:t>
                      </a:r>
                    </a:p>
                  </a:txBody>
                  <a:tcPr marL="5969" marR="5969" marT="596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969" marR="5969" marT="596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969" marR="5969" marT="596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969" marR="5969" marT="596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969" marR="5969" marT="596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0886"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NOTICEGP</a:t>
                      </a:r>
                    </a:p>
                  </a:txBody>
                  <a:tcPr marL="5969" marR="5969" marT="596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PK</a:t>
                      </a:r>
                    </a:p>
                  </a:txBody>
                  <a:tcPr marL="5969" marR="5969" marT="596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NOGNO</a:t>
                      </a:r>
                    </a:p>
                  </a:txBody>
                  <a:tcPr marL="5969" marR="5969" marT="596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NUMBER(30)</a:t>
                      </a:r>
                    </a:p>
                  </a:txBody>
                  <a:tcPr marL="5969" marR="5969" marT="596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969" marR="5969" marT="596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NOT NULL</a:t>
                      </a:r>
                    </a:p>
                  </a:txBody>
                  <a:tcPr marL="5969" marR="5969" marT="596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PK</a:t>
                      </a:r>
                    </a:p>
                  </a:txBody>
                  <a:tcPr marL="5969" marR="5969" marT="596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969" marR="5969" marT="596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969" marR="5969" marT="596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088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969" marR="5969" marT="596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NOGDATE</a:t>
                      </a:r>
                    </a:p>
                  </a:txBody>
                  <a:tcPr marL="5969" marR="5969" marT="596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DATE</a:t>
                      </a:r>
                    </a:p>
                  </a:txBody>
                  <a:tcPr marL="5969" marR="5969" marT="596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969" marR="5969" marT="596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NOT NULL</a:t>
                      </a:r>
                    </a:p>
                  </a:txBody>
                  <a:tcPr marL="5969" marR="5969" marT="596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969" marR="5969" marT="596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969" marR="5969" marT="596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969" marR="5969" marT="596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088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969" marR="5969" marT="596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NOGSUBJECT</a:t>
                      </a:r>
                    </a:p>
                  </a:txBody>
                  <a:tcPr marL="5969" marR="5969" marT="596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VARCHAR2(50)</a:t>
                      </a:r>
                    </a:p>
                  </a:txBody>
                  <a:tcPr marL="5969" marR="5969" marT="596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969" marR="5969" marT="596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NOT NULL</a:t>
                      </a:r>
                    </a:p>
                  </a:txBody>
                  <a:tcPr marL="5969" marR="5969" marT="596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969" marR="5969" marT="596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969" marR="5969" marT="596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969" marR="5969" marT="596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088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969" marR="5969" marT="596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NOGVIEWS</a:t>
                      </a:r>
                    </a:p>
                  </a:txBody>
                  <a:tcPr marL="5969" marR="5969" marT="596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NUMBER(5)</a:t>
                      </a:r>
                    </a:p>
                  </a:txBody>
                  <a:tcPr marL="5969" marR="5969" marT="596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969" marR="5969" marT="596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NOT NULL</a:t>
                      </a:r>
                    </a:p>
                  </a:txBody>
                  <a:tcPr marL="5969" marR="5969" marT="596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969" marR="5969" marT="596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969" marR="5969" marT="596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969" marR="5969" marT="596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365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969" marR="5969" marT="596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NOGPOSTS</a:t>
                      </a:r>
                    </a:p>
                  </a:txBody>
                  <a:tcPr marL="5969" marR="5969" marT="596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VARCHAR2(2000)</a:t>
                      </a:r>
                    </a:p>
                  </a:txBody>
                  <a:tcPr marL="5969" marR="5969" marT="596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969" marR="5969" marT="596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NOT NULL</a:t>
                      </a:r>
                    </a:p>
                  </a:txBody>
                  <a:tcPr marL="5969" marR="5969" marT="596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969" marR="5969" marT="596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969" marR="5969" marT="596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5969" marR="5969" marT="596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313</TotalTime>
  <Words>852</Words>
  <Application>Microsoft Office PowerPoint</Application>
  <PresentationFormat>화면 슬라이드 쇼(4:3)</PresentationFormat>
  <Paragraphs>1119</Paragraphs>
  <Slides>15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3" baseType="lpstr">
      <vt:lpstr>굴림</vt:lpstr>
      <vt:lpstr>Arial</vt:lpstr>
      <vt:lpstr>나눔고딕</vt:lpstr>
      <vt:lpstr>돋움</vt:lpstr>
      <vt:lpstr>함초롬돋움</vt:lpstr>
      <vt:lpstr>맑은 고딕</vt:lpstr>
      <vt:lpstr>HY신명조</vt:lpstr>
      <vt:lpstr>Office 테마</vt:lpstr>
      <vt:lpstr>이사만루  - 경기 매칭 웹 사이트 </vt:lpstr>
      <vt:lpstr>슬라이드 2</vt:lpstr>
      <vt:lpstr>주제 선정</vt:lpstr>
      <vt:lpstr>조직도</vt:lpstr>
      <vt:lpstr>스케줄</vt:lpstr>
      <vt:lpstr>네트워크 토폴로지</vt:lpstr>
      <vt:lpstr>모델링</vt:lpstr>
      <vt:lpstr>테이블 명세서 1</vt:lpstr>
      <vt:lpstr>테이블 명세서 2</vt:lpstr>
      <vt:lpstr>테이블 명세서 3</vt:lpstr>
      <vt:lpstr>테이블 명세서 4</vt:lpstr>
      <vt:lpstr>테이블 명세서 5</vt:lpstr>
      <vt:lpstr>파일 명세서</vt:lpstr>
      <vt:lpstr>시연 / 주요기능</vt:lpstr>
      <vt:lpstr>Q&amp;A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사용자</dc:creator>
  <cp:lastModifiedBy>leejunghyun</cp:lastModifiedBy>
  <cp:revision>44</cp:revision>
  <dcterms:created xsi:type="dcterms:W3CDTF">2012-01-05T06:19:19Z</dcterms:created>
  <dcterms:modified xsi:type="dcterms:W3CDTF">2015-01-09T07:59:30Z</dcterms:modified>
</cp:coreProperties>
</file>